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6.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34"/>
  </p:notesMasterIdLst>
  <p:handoutMasterIdLst>
    <p:handoutMasterId r:id="rId35"/>
  </p:handoutMasterIdLst>
  <p:sldIdLst>
    <p:sldId id="257" r:id="rId4"/>
    <p:sldId id="693" r:id="rId5"/>
    <p:sldId id="695" r:id="rId6"/>
    <p:sldId id="707" r:id="rId7"/>
    <p:sldId id="705" r:id="rId8"/>
    <p:sldId id="706" r:id="rId9"/>
    <p:sldId id="709" r:id="rId10"/>
    <p:sldId id="725" r:id="rId11"/>
    <p:sldId id="732"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6" r:id="rId28"/>
    <p:sldId id="727" r:id="rId29"/>
    <p:sldId id="728" r:id="rId30"/>
    <p:sldId id="729" r:id="rId31"/>
    <p:sldId id="730" r:id="rId32"/>
    <p:sldId id="73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906"/>
    <a:srgbClr val="A10000"/>
    <a:srgbClr val="3344AA"/>
    <a:srgbClr val="213698"/>
    <a:srgbClr val="423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3361" autoAdjust="0"/>
    <p:restoredTop sz="90404" autoAdjust="0"/>
  </p:normalViewPr>
  <p:slideViewPr>
    <p:cSldViewPr>
      <p:cViewPr>
        <p:scale>
          <a:sx n="200" d="100"/>
          <a:sy n="200" d="100"/>
        </p:scale>
        <p:origin x="-1864" y="-120"/>
      </p:cViewPr>
      <p:guideLst>
        <p:guide orient="horz" pos="2160"/>
        <p:guide pos="5040"/>
      </p:guideLst>
    </p:cSldViewPr>
  </p:slideViewPr>
  <p:outlineViewPr>
    <p:cViewPr>
      <p:scale>
        <a:sx n="33" d="100"/>
        <a:sy n="33" d="100"/>
      </p:scale>
      <p:origin x="0" y="2080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1" d="100"/>
          <a:sy n="101" d="100"/>
        </p:scale>
        <p:origin x="-31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image" Target="../media/image23.emf"/><Relationship Id="rId2"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 Id="rId3"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Gill Sans M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C69573-C26F-0442-B8C0-2B1956C3E10E}" type="datetimeFigureOut">
              <a:rPr lang="en-US" smtClean="0">
                <a:latin typeface="Gill Sans MT"/>
              </a:rPr>
              <a:pPr/>
              <a:t>11/5/15</a:t>
            </a:fld>
            <a:endParaRPr lang="en-US" dirty="0">
              <a:latin typeface="Gill Sans M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Gill Sans M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9B6413-19F5-3A47-8E45-6585A15676FA}" type="slidenum">
              <a:rPr lang="en-US" smtClean="0">
                <a:latin typeface="Gill Sans MT"/>
              </a:rPr>
              <a:pPr/>
              <a:t>‹#›</a:t>
            </a:fld>
            <a:endParaRPr lang="en-US" dirty="0">
              <a:latin typeface="Gill Sans MT"/>
            </a:endParaRPr>
          </a:p>
        </p:txBody>
      </p:sp>
    </p:spTree>
    <p:extLst>
      <p:ext uri="{BB962C8B-B14F-4D97-AF65-F5344CB8AC3E}">
        <p14:creationId xmlns:p14="http://schemas.microsoft.com/office/powerpoint/2010/main" val="2920796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ill Sans M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ill Sans MT"/>
              </a:defRPr>
            </a:lvl1pPr>
          </a:lstStyle>
          <a:p>
            <a:fld id="{42F3953A-5C2A-48EB-BDFA-4916A74953EA}" type="datetimeFigureOut">
              <a:rPr lang="en-US" smtClean="0"/>
              <a:pPr/>
              <a:t>11/5/15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ill Sans M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ill Sans MT"/>
              </a:defRPr>
            </a:lvl1pPr>
          </a:lstStyle>
          <a:p>
            <a:fld id="{3CE266F9-CC88-412B-8E24-1AD4CD4D9C1D}" type="slidenum">
              <a:rPr lang="en-US" smtClean="0"/>
              <a:pPr/>
              <a:t>‹#›</a:t>
            </a:fld>
            <a:endParaRPr lang="en-US" dirty="0"/>
          </a:p>
        </p:txBody>
      </p:sp>
    </p:spTree>
    <p:extLst>
      <p:ext uri="{BB962C8B-B14F-4D97-AF65-F5344CB8AC3E}">
        <p14:creationId xmlns:p14="http://schemas.microsoft.com/office/powerpoint/2010/main" val="314652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ill Sans MT"/>
        <a:ea typeface="+mn-ea"/>
        <a:cs typeface="+mn-cs"/>
      </a:defRPr>
    </a:lvl1pPr>
    <a:lvl2pPr marL="457200" algn="l" defTabSz="914400" rtl="0" eaLnBrk="1" latinLnBrk="0" hangingPunct="1">
      <a:defRPr sz="1200" kern="1200">
        <a:solidFill>
          <a:schemeClr val="tx1"/>
        </a:solidFill>
        <a:latin typeface="Gill Sans MT"/>
        <a:ea typeface="+mn-ea"/>
        <a:cs typeface="+mn-cs"/>
      </a:defRPr>
    </a:lvl2pPr>
    <a:lvl3pPr marL="914400" algn="l" defTabSz="914400" rtl="0" eaLnBrk="1" latinLnBrk="0" hangingPunct="1">
      <a:defRPr sz="1200" kern="1200">
        <a:solidFill>
          <a:schemeClr val="tx1"/>
        </a:solidFill>
        <a:latin typeface="Gill Sans MT"/>
        <a:ea typeface="+mn-ea"/>
        <a:cs typeface="+mn-cs"/>
      </a:defRPr>
    </a:lvl3pPr>
    <a:lvl4pPr marL="1371600" algn="l" defTabSz="914400" rtl="0" eaLnBrk="1" latinLnBrk="0" hangingPunct="1">
      <a:defRPr sz="1200" kern="1200">
        <a:solidFill>
          <a:schemeClr val="tx1"/>
        </a:solidFill>
        <a:latin typeface="Gill Sans MT"/>
        <a:ea typeface="+mn-ea"/>
        <a:cs typeface="+mn-cs"/>
      </a:defRPr>
    </a:lvl4pPr>
    <a:lvl5pPr marL="1828800" algn="l" defTabSz="914400" rtl="0" eaLnBrk="1" latinLnBrk="0" hangingPunct="1">
      <a:defRPr sz="1200" kern="1200">
        <a:solidFill>
          <a:schemeClr val="tx1"/>
        </a:solidFill>
        <a:latin typeface="Gill Sans M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Rot="1" noChangeAspect="1" noChangeArrowheads="1" noTextEdit="1"/>
          </p:cNvSpPr>
          <p:nvPr>
            <p:ph type="sldImg"/>
          </p:nvPr>
        </p:nvSpPr>
        <p:spPr>
          <a:solidFill>
            <a:srgbClr val="FFFFFF"/>
          </a:solidFill>
          <a:ln/>
        </p:spPr>
      </p:sp>
      <p:sp>
        <p:nvSpPr>
          <p:cNvPr id="14339" name="Rectangle 2"/>
          <p:cNvSpPr>
            <a:spLocks noGrp="1" noChangeArrowheads="1"/>
          </p:cNvSpPr>
          <p:nvPr>
            <p:ph type="body" idx="1"/>
          </p:nvPr>
        </p:nvSpPr>
        <p:spPr>
          <a:noFill/>
          <a:ln/>
        </p:spPr>
        <p:txBody>
          <a:bodyPr>
            <a:normAutofit fontScale="55000" lnSpcReduction="20000"/>
          </a:bodyPr>
          <a:lstStyle/>
          <a:p>
            <a:pPr eaLnBrk="1" hangingPunct="1"/>
            <a:endParaRPr lang="en-US" sz="2200" b="1" dirty="0" smtClean="0">
              <a:latin typeface="Lucida Grande"/>
              <a:ea typeface="Lucida Grande"/>
              <a:cs typeface="Lucida Grande"/>
              <a:sym typeface="Lucida Grand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Rot="1" noChangeAspect="1" noChangeArrowheads="1" noTextEdit="1"/>
          </p:cNvSpPr>
          <p:nvPr>
            <p:ph type="sldImg"/>
          </p:nvPr>
        </p:nvSpPr>
        <p:spPr>
          <a:solidFill>
            <a:srgbClr val="FFFFFF"/>
          </a:solidFill>
          <a:ln/>
        </p:spPr>
      </p:sp>
      <p:sp>
        <p:nvSpPr>
          <p:cNvPr id="14339" name="Rectangle 2"/>
          <p:cNvSpPr>
            <a:spLocks noGrp="1" noChangeArrowheads="1"/>
          </p:cNvSpPr>
          <p:nvPr>
            <p:ph type="body" idx="1"/>
          </p:nvPr>
        </p:nvSpPr>
        <p:spPr>
          <a:noFill/>
          <a:ln/>
        </p:spPr>
        <p:txBody>
          <a:bodyPr>
            <a:normAutofit fontScale="55000" lnSpcReduction="20000"/>
          </a:bodyPr>
          <a:lstStyle/>
          <a:p>
            <a:pPr eaLnBrk="1" hangingPunct="1"/>
            <a:endParaRPr lang="en-US" sz="2200" b="1" dirty="0" smtClean="0">
              <a:latin typeface="Lucida Grande"/>
              <a:ea typeface="Lucida Grande"/>
              <a:cs typeface="Lucida Grande"/>
              <a:sym typeface="Lucida Grand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7</a:t>
            </a:fld>
            <a:endParaRPr lang="en-US"/>
          </a:p>
        </p:txBody>
      </p:sp>
    </p:spTree>
    <p:extLst>
      <p:ext uri="{BB962C8B-B14F-4D97-AF65-F5344CB8AC3E}">
        <p14:creationId xmlns:p14="http://schemas.microsoft.com/office/powerpoint/2010/main" val="52554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in order to compute FWER we can compute</a:t>
            </a:r>
            <a:r>
              <a:rPr lang="en-US" baseline="0" dirty="0" smtClean="0"/>
              <a:t> the p-value for the maximum observed statistics for which we know the null hypothesis is true.</a:t>
            </a:r>
          </a:p>
          <a:p>
            <a:r>
              <a:rPr lang="en-US" baseline="0" dirty="0" smtClean="0"/>
              <a:t>Why was the FWER popular? </a:t>
            </a:r>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11</a:t>
            </a:fld>
            <a:endParaRPr lang="en-US" dirty="0"/>
          </a:p>
        </p:txBody>
      </p:sp>
    </p:spTree>
    <p:extLst>
      <p:ext uri="{BB962C8B-B14F-4D97-AF65-F5344CB8AC3E}">
        <p14:creationId xmlns:p14="http://schemas.microsoft.com/office/powerpoint/2010/main" val="2956251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a:t>
            </a:r>
            <a:r>
              <a:rPr lang="en-US" baseline="0" dirty="0" smtClean="0"/>
              <a:t> course there are on average tens of thousands of  entries in each table cell. </a:t>
            </a:r>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advantage of spaced k-</a:t>
            </a:r>
            <a:r>
              <a:rPr lang="en-US" dirty="0" err="1" smtClean="0"/>
              <a:t>mers</a:t>
            </a:r>
            <a:r>
              <a:rPr lang="en-US" smtClean="0"/>
              <a:t>?</a:t>
            </a:r>
            <a:endParaRPr lang="en-US"/>
          </a:p>
        </p:txBody>
      </p:sp>
      <p:sp>
        <p:nvSpPr>
          <p:cNvPr id="4" name="Slide Number Placeholder 3"/>
          <p:cNvSpPr>
            <a:spLocks noGrp="1"/>
          </p:cNvSpPr>
          <p:nvPr>
            <p:ph type="sldNum" sz="quarter" idx="10"/>
          </p:nvPr>
        </p:nvSpPr>
        <p:spPr/>
        <p:txBody>
          <a:bodyPr/>
          <a:lstStyle/>
          <a:p>
            <a:fld id="{3CE266F9-CC88-412B-8E24-1AD4CD4D9C1D}" type="slidenum">
              <a:rPr lang="en-US" smtClean="0"/>
              <a:pPr/>
              <a:t>22</a:t>
            </a:fld>
            <a:endParaRPr lang="en-US" dirty="0"/>
          </a:p>
        </p:txBody>
      </p:sp>
    </p:spTree>
    <p:extLst>
      <p:ext uri="{BB962C8B-B14F-4D97-AF65-F5344CB8AC3E}">
        <p14:creationId xmlns:p14="http://schemas.microsoft.com/office/powerpoint/2010/main" val="320831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really do not care about the probability that</a:t>
            </a:r>
            <a:r>
              <a:rPr lang="en-US" baseline="0" dirty="0" smtClean="0"/>
              <a:t> such read is generated by the region starting at position </a:t>
            </a:r>
            <a:r>
              <a:rPr lang="en-US" baseline="0" dirty="0" err="1" smtClean="0"/>
              <a:t>i</a:t>
            </a:r>
            <a:r>
              <a:rPr lang="en-US" baseline="0" dirty="0" smtClean="0"/>
              <a:t>, instead we want to know what is the probability that we sequenced the region at position </a:t>
            </a:r>
            <a:r>
              <a:rPr lang="en-US" baseline="0" dirty="0" err="1" smtClean="0"/>
              <a:t>i</a:t>
            </a:r>
            <a:r>
              <a:rPr lang="en-US" baseline="0" dirty="0" smtClean="0"/>
              <a:t>, given that we see the read </a:t>
            </a:r>
            <a:r>
              <a:rPr lang="en-US" baseline="0" dirty="0" err="1" smtClean="0"/>
              <a:t>q</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CE266F9-CC88-412B-8E24-1AD4CD4D9C1D}" type="slidenum">
              <a:rPr lang="en-US" smtClean="0"/>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ea typeface="ＭＳ Ｐゴシック" charset="0"/>
                <a:cs typeface="ＭＳ Ｐゴシック" charset="0"/>
              </a:rPr>
              <a:t>If you have a reference genome of  high quality, mapping reads leverages this information. Most eukaryote transcripts result from splicing events. RNASeq reads come from molecules that map to the genome as small exons within several KBs of genomic sequence. This makes RNA-Seq reads particularly complex to map. RNASeq reads come in three flavors: Those that map to single exons, those that map to two or more spliced exons and those that contain portions of the PolyA tail. Mapping all three classes results in optimal, coverage, connectivity and transcript end mapping.</a:t>
            </a:r>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387361-27BF-9546-8241-DE54CB5F918A}" type="slidenum">
              <a:rPr lang="en-US" sz="1200">
                <a:solidFill>
                  <a:prstClr val="black"/>
                </a:solidFill>
                <a:latin typeface="Calibri" charset="0"/>
              </a:rPr>
              <a:pPr eaLnBrk="1" hangingPunct="1"/>
              <a:t>25</a:t>
            </a:fld>
            <a:endParaRPr lang="en-US" sz="1200">
              <a:solidFill>
                <a:prstClr val="black"/>
              </a:solidFill>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Rot="1" noChangeAspect="1" noChangeArrowheads="1" noTextEdit="1"/>
          </p:cNvSpPr>
          <p:nvPr>
            <p:ph type="sldImg"/>
          </p:nvPr>
        </p:nvSpPr>
        <p:spPr>
          <a:solidFill>
            <a:srgbClr val="FFFFFF"/>
          </a:solidFill>
          <a:ln/>
        </p:spPr>
      </p:sp>
      <p:sp>
        <p:nvSpPr>
          <p:cNvPr id="14339" name="Rectangle 2"/>
          <p:cNvSpPr>
            <a:spLocks noGrp="1" noChangeArrowheads="1"/>
          </p:cNvSpPr>
          <p:nvPr>
            <p:ph type="body" idx="1"/>
          </p:nvPr>
        </p:nvSpPr>
        <p:spPr>
          <a:noFill/>
          <a:ln/>
        </p:spPr>
        <p:txBody>
          <a:bodyPr>
            <a:normAutofit fontScale="55000" lnSpcReduction="20000"/>
          </a:bodyPr>
          <a:lstStyle/>
          <a:p>
            <a:pPr eaLnBrk="1" hangingPunct="1"/>
            <a:endParaRPr lang="en-US" sz="2200" b="1" dirty="0" smtClean="0">
              <a:latin typeface="Lucida Grande"/>
              <a:ea typeface="Lucida Grande"/>
              <a:cs typeface="Lucida Grande"/>
              <a:sym typeface="Lucida Grand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31"/>
          <p:cNvSpPr>
            <a:spLocks noGrp="1" noChangeArrowheads="1"/>
          </p:cNvSpPr>
          <p:nvPr>
            <p:ph type="sldNum" sz="quarter" idx="5"/>
          </p:nvPr>
        </p:nvSpPr>
        <p:spPr bwMode="auto">
          <a:noFill/>
          <a:ln>
            <a:miter lim="800000"/>
            <a:headEnd/>
            <a:tailEnd/>
          </a:ln>
        </p:spPr>
        <p:txBody>
          <a:bodyPr/>
          <a:lstStyle/>
          <a:p>
            <a:fld id="{02092DA0-3B35-544F-97B2-A431C9595381}" type="slidenum">
              <a:rPr lang="en-US">
                <a:latin typeface="Calibri" charset="0"/>
                <a:ea typeface="ＭＳ Ｐゴシック" charset="-128"/>
                <a:cs typeface="ＭＳ Ｐゴシック" charset="-128"/>
              </a:rPr>
              <a:pPr/>
              <a:t>28</a:t>
            </a:fld>
            <a:endParaRPr lang="en-US">
              <a:latin typeface="Calibri" charset="0"/>
              <a:ea typeface="ＭＳ Ｐゴシック" charset="-128"/>
              <a:cs typeface="ＭＳ Ｐゴシック" charset="-128"/>
            </a:endParaRPr>
          </a:p>
        </p:txBody>
      </p:sp>
      <p:sp>
        <p:nvSpPr>
          <p:cNvPr id="9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20" name="Rectangle 3"/>
          <p:cNvSpPr>
            <a:spLocks noGrp="1" noChangeArrowheads="1"/>
          </p:cNvSpPr>
          <p:nvPr>
            <p:ph type="body" idx="1"/>
          </p:nvPr>
        </p:nvSpPr>
        <p:spPr bwMode="auto">
          <a:noFill/>
        </p:spPr>
        <p:txBody>
          <a:bodyPr/>
          <a:lstStyle/>
          <a:p>
            <a:pPr>
              <a:spcBef>
                <a:spcPct val="0"/>
              </a:spcBef>
            </a:pPr>
            <a:r>
              <a:rPr lang="en-US" dirty="0" smtClean="0">
                <a:ea typeface="ＭＳ Ｐゴシック" charset="-128"/>
                <a:cs typeface="ＭＳ Ｐゴシック" charset="-128"/>
              </a:rPr>
              <a:t>Visualization of data is a</a:t>
            </a:r>
            <a:r>
              <a:rPr lang="en-US" baseline="0" dirty="0" smtClean="0">
                <a:ea typeface="ＭＳ Ｐゴシック" charset="-128"/>
                <a:cs typeface="ＭＳ Ｐゴシック" charset="-128"/>
              </a:rPr>
              <a:t> key need in this field, IGV currently has all the necessary features to allow </a:t>
            </a:r>
            <a:endParaRPr lang="en-US" dirty="0" smtClean="0">
              <a:ea typeface="ＭＳ Ｐゴシック" charset="-128"/>
              <a:cs typeface="ＭＳ Ｐゴシック" charset="-128"/>
            </a:endParaRPr>
          </a:p>
          <a:p>
            <a:pPr>
              <a:spcBef>
                <a:spcPct val="0"/>
              </a:spcBef>
            </a:pPr>
            <a:endParaRPr lang="en-US" dirty="0">
              <a:ea typeface="ＭＳ Ｐゴシック" charset="-128"/>
              <a:cs typeface="ＭＳ Ｐゴシック" charset="-128"/>
            </a:endParaRPr>
          </a:p>
          <a:p>
            <a:pPr>
              <a:spcBef>
                <a:spcPct val="0"/>
              </a:spcBef>
            </a:pPr>
            <a:r>
              <a:rPr lang="en-US" dirty="0">
                <a:ea typeface="ＭＳ Ｐゴシック" charset="-128"/>
                <a:cs typeface="ＭＳ Ｐゴシック" charset="-128"/>
              </a:rPr>
              <a:t>* Desktop app – you run on your computer – not through a Web browser (like UCS genome browser)</a:t>
            </a:r>
          </a:p>
          <a:p>
            <a:pPr>
              <a:spcBef>
                <a:spcPct val="0"/>
              </a:spcBef>
            </a:pPr>
            <a:endParaRPr lang="en-US" dirty="0">
              <a:ea typeface="ＭＳ Ｐゴシック" charset="-128"/>
              <a:cs typeface="ＭＳ Ｐゴシック" charset="-128"/>
            </a:endParaRPr>
          </a:p>
          <a:p>
            <a:pPr>
              <a:spcBef>
                <a:spcPct val="0"/>
              </a:spcBef>
              <a:buFontTx/>
              <a:buChar char="•"/>
            </a:pPr>
            <a:r>
              <a:rPr lang="en-US" dirty="0">
                <a:ea typeface="ＭＳ Ｐゴシック" charset="-128"/>
                <a:cs typeface="ＭＳ Ｐゴシック" charset="-128"/>
              </a:rPr>
              <a:t> Viewer – not computational tool</a:t>
            </a:r>
          </a:p>
          <a:p>
            <a:pPr>
              <a:spcBef>
                <a:spcPct val="0"/>
              </a:spcBef>
              <a:buFontTx/>
              <a:buChar char="•"/>
            </a:pPr>
            <a:endParaRPr lang="en-US" dirty="0">
              <a:ea typeface="ＭＳ Ｐゴシック" charset="-128"/>
              <a:cs typeface="ＭＳ Ｐゴシック" charset="-128"/>
            </a:endParaRPr>
          </a:p>
          <a:p>
            <a:pPr>
              <a:spcBef>
                <a:spcPct val="0"/>
              </a:spcBef>
              <a:buFontTx/>
              <a:buChar char="•"/>
            </a:pPr>
            <a:r>
              <a:rPr lang="en-US" dirty="0">
                <a:ea typeface="ＭＳ Ｐゴシック" charset="-128"/>
                <a:cs typeface="ＭＳ Ｐゴシック" charset="-128"/>
              </a:rPr>
              <a:t> Supports any type of data that can be mapped to the genome.</a:t>
            </a:r>
          </a:p>
          <a:p>
            <a:pPr>
              <a:spcBef>
                <a:spcPct val="0"/>
              </a:spcBef>
              <a:buFontTx/>
              <a:buChar char="•"/>
            </a:pPr>
            <a:endParaRPr lang="en-US" dirty="0">
              <a:ea typeface="ＭＳ Ｐゴシック" charset="-128"/>
              <a:cs typeface="ＭＳ Ｐゴシック" charset="-128"/>
            </a:endParaRPr>
          </a:p>
          <a:p>
            <a:pPr>
              <a:spcBef>
                <a:spcPct val="0"/>
              </a:spcBef>
              <a:buFontTx/>
              <a:buChar char="•"/>
            </a:pPr>
            <a:endParaRPr lang="en-US" dirty="0">
              <a:ea typeface="ＭＳ Ｐゴシック" charset="-128"/>
              <a:cs typeface="ＭＳ Ｐゴシック" charset="-128"/>
            </a:endParaRPr>
          </a:p>
          <a:p>
            <a:pPr>
              <a:spcBef>
                <a:spcPct val="0"/>
              </a:spcBef>
            </a:pPr>
            <a:endParaRPr lang="en-US" dirty="0">
              <a:ea typeface="ＭＳ Ｐゴシック" charset="-128"/>
              <a:cs typeface="ＭＳ Ｐゴシック" charset="-128"/>
            </a:endParaRPr>
          </a:p>
          <a:p>
            <a:pPr>
              <a:spcBef>
                <a:spcPct val="0"/>
              </a:spcBef>
            </a:pPr>
            <a:r>
              <a:rPr lang="en-US" dirty="0">
                <a:ea typeface="ＭＳ Ｐゴシック" charset="-128"/>
                <a:cs typeface="ＭＳ Ｐゴシック" charset="-128"/>
              </a:rPr>
              <a:t>Ask who works with what type of data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211138"/>
            <a:ext cx="8534400" cy="563562"/>
          </a:xfrm>
        </p:spPr>
        <p:txBody>
          <a:bodyPr/>
          <a:lstStyle>
            <a:lvl1pPr algn="l">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rot="16200000">
            <a:off x="1904999" y="-533400"/>
            <a:ext cx="5334001" cy="822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24A2F5-15A7-43CA-A7F0-E8BFDAC4AA73}" type="datetimeFigureOut">
              <a:rPr lang="en-US" smtClean="0"/>
              <a:pPr/>
              <a:t>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6858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70248"/>
            <a:ext cx="7772400" cy="978408"/>
          </a:xfrm>
        </p:spPr>
        <p:txBody>
          <a:bodyPr anchor="b">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685800" y="5257800"/>
            <a:ext cx="7772400" cy="877824"/>
          </a:xfrm>
        </p:spPr>
        <p:txBody>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lvl1pPr>
          </a:lstStyle>
          <a:p>
            <a:fld id="{327A6CFC-6FE4-AD4A-A3AE-E55F96941DBD}" type="datetime1">
              <a:rPr lang="en-US"/>
              <a:pPr/>
              <a:t>11/5/15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F0A57646-B0E8-0F47-B9F4-9554DE677E11}" type="slidenum">
              <a:rPr lang="en-US"/>
              <a:pPr/>
              <a:t>‹#›</a:t>
            </a:fld>
            <a:endParaRPr lang="en-US"/>
          </a:p>
        </p:txBody>
      </p:sp>
    </p:spTree>
    <p:extLst>
      <p:ext uri="{BB962C8B-B14F-4D97-AF65-F5344CB8AC3E}">
        <p14:creationId xmlns:p14="http://schemas.microsoft.com/office/powerpoint/2010/main" val="675288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080187"/>
            <a:ext cx="7770813" cy="50459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34E580BD-2A70-0B4B-9580-762CC8A662FE}" type="datetime1">
              <a:rPr lang="en-US"/>
              <a:pPr/>
              <a:t>11/5/15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B0ED6AED-D647-AC4A-BEE0-3C5B92C0BA80}" type="slidenum">
              <a:rPr lang="en-US"/>
              <a:pPr/>
              <a:t>‹#›</a:t>
            </a:fld>
            <a:endParaRPr lang="en-US"/>
          </a:p>
        </p:txBody>
      </p:sp>
    </p:spTree>
    <p:extLst>
      <p:ext uri="{BB962C8B-B14F-4D97-AF65-F5344CB8AC3E}">
        <p14:creationId xmlns:p14="http://schemas.microsoft.com/office/powerpoint/2010/main" val="3736657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a:buFont typeface="Arial" pitchFamily="34" charset="0"/>
              <a:buNone/>
              <a:defRPr/>
            </a:lvl1pPr>
          </a:lstStyle>
          <a:p>
            <a:pPr lvl="0"/>
            <a:r>
              <a:rPr lang="en-US" noProof="0" smtClean="0"/>
              <a:t>Click icon to add picture</a:t>
            </a:r>
            <a:endParaRPr noProof="0"/>
          </a:p>
        </p:txBody>
      </p:sp>
      <p:sp>
        <p:nvSpPr>
          <p:cNvPr id="5" name="Date Placeholder 3"/>
          <p:cNvSpPr>
            <a:spLocks noGrp="1"/>
          </p:cNvSpPr>
          <p:nvPr>
            <p:ph type="dt" sz="half" idx="14"/>
          </p:nvPr>
        </p:nvSpPr>
        <p:spPr/>
        <p:txBody>
          <a:bodyPr/>
          <a:lstStyle>
            <a:lvl1pPr>
              <a:defRPr/>
            </a:lvl1pPr>
          </a:lstStyle>
          <a:p>
            <a:fld id="{2FE14DFC-469F-2B49-8D63-EF2D36630683}" type="datetime1">
              <a:rPr lang="en-US"/>
              <a:pPr/>
              <a:t>11/5/15</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6"/>
          </p:nvPr>
        </p:nvSpPr>
        <p:spPr/>
        <p:txBody>
          <a:bodyPr/>
          <a:lstStyle>
            <a:lvl1pPr>
              <a:defRPr/>
            </a:lvl1pPr>
          </a:lstStyle>
          <a:p>
            <a:fld id="{F33C3B31-1720-2642-8172-F65D4A531C25}" type="slidenum">
              <a:rPr lang="en-US"/>
              <a:pPr/>
              <a:t>‹#›</a:t>
            </a:fld>
            <a:endParaRPr lang="en-US"/>
          </a:p>
        </p:txBody>
      </p:sp>
    </p:spTree>
    <p:extLst>
      <p:ext uri="{BB962C8B-B14F-4D97-AF65-F5344CB8AC3E}">
        <p14:creationId xmlns:p14="http://schemas.microsoft.com/office/powerpoint/2010/main" val="3190591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anchor="b">
            <a:noAutofit/>
          </a:bodyPr>
          <a:lstStyle>
            <a:lvl1pPr algn="ctr" defTabSz="914400" rtl="0" eaLnBrk="1" latinLnBrk="0" hangingPunct="1">
              <a:spcBef>
                <a:spcPct val="0"/>
              </a:spcBef>
              <a:buNone/>
              <a:defRPr sz="40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Click to edit Master title style</a:t>
            </a:r>
            <a:endParaRPr dirty="0"/>
          </a:p>
        </p:txBody>
      </p:sp>
      <p:sp>
        <p:nvSpPr>
          <p:cNvPr id="3" name="Text Placeholder 2"/>
          <p:cNvSpPr>
            <a:spLocks noGrp="1"/>
          </p:cNvSpPr>
          <p:nvPr>
            <p:ph type="body" idx="1"/>
          </p:nvPr>
        </p:nvSpPr>
        <p:spPr>
          <a:xfrm>
            <a:off x="685800" y="2756647"/>
            <a:ext cx="7770813" cy="1281953"/>
          </a:xfrm>
        </p:spPr>
        <p:txBody>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DA30F3D-8ACD-4D42-8421-BDACD8144D92}" type="datetime1">
              <a:rPr lang="en-US"/>
              <a:pPr/>
              <a:t>11/5/15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5935D0BC-36AD-A247-B9B9-C9A5EDEE10E1}" type="slidenum">
              <a:rPr lang="en-US"/>
              <a:pPr/>
              <a:t>‹#›</a:t>
            </a:fld>
            <a:endParaRPr lang="en-US"/>
          </a:p>
        </p:txBody>
      </p:sp>
    </p:spTree>
    <p:extLst>
      <p:ext uri="{BB962C8B-B14F-4D97-AF65-F5344CB8AC3E}">
        <p14:creationId xmlns:p14="http://schemas.microsoft.com/office/powerpoint/2010/main" val="2173886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4"/>
            <a:ext cx="7770813" cy="733630"/>
          </a:xfrm>
        </p:spPr>
        <p:txBody>
          <a:bodyPr/>
          <a:lstStyle/>
          <a:p>
            <a:r>
              <a:rPr lang="en-US" dirty="0" smtClean="0"/>
              <a:t>Click to edit Master title style</a:t>
            </a:r>
            <a:endParaRPr dirty="0"/>
          </a:p>
        </p:txBody>
      </p:sp>
      <p:sp>
        <p:nvSpPr>
          <p:cNvPr id="3" name="Content Placeholder 2"/>
          <p:cNvSpPr>
            <a:spLocks noGrp="1"/>
          </p:cNvSpPr>
          <p:nvPr>
            <p:ph sz="half" idx="1"/>
          </p:nvPr>
        </p:nvSpPr>
        <p:spPr>
          <a:xfrm>
            <a:off x="685800" y="1115798"/>
            <a:ext cx="3611880" cy="5010366"/>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44733" y="1115798"/>
            <a:ext cx="3611880" cy="5010365"/>
          </a:xfrm>
        </p:spPr>
        <p:txBody>
          <a:bodyPr/>
          <a:lstStyle>
            <a:lvl1pPr>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3"/>
          <p:cNvSpPr>
            <a:spLocks noGrp="1"/>
          </p:cNvSpPr>
          <p:nvPr>
            <p:ph type="dt" sz="half" idx="10"/>
          </p:nvPr>
        </p:nvSpPr>
        <p:spPr/>
        <p:txBody>
          <a:bodyPr/>
          <a:lstStyle>
            <a:lvl1pPr>
              <a:defRPr/>
            </a:lvl1pPr>
          </a:lstStyle>
          <a:p>
            <a:fld id="{025D8120-D6CA-AB4B-BAA9-35F41BCC6DEB}" type="datetime1">
              <a:rPr lang="en-US"/>
              <a:pPr/>
              <a:t>11/5/15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4B555238-9D26-3F42-A491-54BD7366D00D}" type="slidenum">
              <a:rPr lang="en-US"/>
              <a:pPr/>
              <a:t>‹#›</a:t>
            </a:fld>
            <a:endParaRPr lang="en-US"/>
          </a:p>
        </p:txBody>
      </p:sp>
    </p:spTree>
    <p:extLst>
      <p:ext uri="{BB962C8B-B14F-4D97-AF65-F5344CB8AC3E}">
        <p14:creationId xmlns:p14="http://schemas.microsoft.com/office/powerpoint/2010/main" val="88867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785813" y="1714500"/>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05375" y="1716088"/>
            <a:ext cx="3429000" cy="1587"/>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121024"/>
            <a:ext cx="7770813" cy="70989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099835"/>
            <a:ext cx="3611880" cy="614082"/>
          </a:xfrm>
        </p:spPr>
        <p:txBody>
          <a:bodyPr anchor="b">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1863619"/>
            <a:ext cx="3611880" cy="4262543"/>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44733" y="1099835"/>
            <a:ext cx="3611880" cy="614082"/>
          </a:xfrm>
        </p:spPr>
        <p:txBody>
          <a:bodyPr anchor="b">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1863619"/>
            <a:ext cx="3611880" cy="4262543"/>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Date Placeholder 6"/>
          <p:cNvSpPr>
            <a:spLocks noGrp="1"/>
          </p:cNvSpPr>
          <p:nvPr>
            <p:ph type="dt" sz="half" idx="10"/>
          </p:nvPr>
        </p:nvSpPr>
        <p:spPr/>
        <p:txBody>
          <a:bodyPr/>
          <a:lstStyle>
            <a:lvl1pPr>
              <a:defRPr/>
            </a:lvl1pPr>
          </a:lstStyle>
          <a:p>
            <a:fld id="{FE468528-FAA3-E04A-8A0D-A9D483A8CC1A}" type="datetime1">
              <a:rPr lang="en-US"/>
              <a:pPr/>
              <a:t>11/5/15</a:t>
            </a:fld>
            <a:endParaRPr lang="en-US"/>
          </a:p>
        </p:txBody>
      </p:sp>
      <p:sp>
        <p:nvSpPr>
          <p:cNvPr id="10" name="Footer Placeholder 7"/>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11" name="Slide Number Placeholder 8"/>
          <p:cNvSpPr>
            <a:spLocks noGrp="1"/>
          </p:cNvSpPr>
          <p:nvPr>
            <p:ph type="sldNum" sz="quarter" idx="12"/>
          </p:nvPr>
        </p:nvSpPr>
        <p:spPr/>
        <p:txBody>
          <a:bodyPr/>
          <a:lstStyle>
            <a:lvl1pPr>
              <a:defRPr/>
            </a:lvl1pPr>
          </a:lstStyle>
          <a:p>
            <a:fld id="{0C253C9F-719D-EC48-A840-48721C8F4C51}" type="slidenum">
              <a:rPr lang="en-US"/>
              <a:pPr/>
              <a:t>‹#›</a:t>
            </a:fld>
            <a:endParaRPr lang="en-US"/>
          </a:p>
        </p:txBody>
      </p:sp>
    </p:spTree>
    <p:extLst>
      <p:ext uri="{BB962C8B-B14F-4D97-AF65-F5344CB8AC3E}">
        <p14:creationId xmlns:p14="http://schemas.microsoft.com/office/powerpoint/2010/main" val="1879049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3"/>
          <p:cNvSpPr>
            <a:spLocks noGrp="1"/>
          </p:cNvSpPr>
          <p:nvPr>
            <p:ph type="dt" sz="half" idx="10"/>
          </p:nvPr>
        </p:nvSpPr>
        <p:spPr/>
        <p:txBody>
          <a:bodyPr/>
          <a:lstStyle>
            <a:lvl1pPr>
              <a:defRPr/>
            </a:lvl1pPr>
          </a:lstStyle>
          <a:p>
            <a:fld id="{D8966CC3-CAA6-B049-8EB6-589734528977}" type="datetime1">
              <a:rPr lang="en-US"/>
              <a:pPr/>
              <a:t>11/5/15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5" name="Slide Number Placeholder 5"/>
          <p:cNvSpPr>
            <a:spLocks noGrp="1"/>
          </p:cNvSpPr>
          <p:nvPr>
            <p:ph type="sldNum" sz="quarter" idx="12"/>
          </p:nvPr>
        </p:nvSpPr>
        <p:spPr/>
        <p:txBody>
          <a:bodyPr/>
          <a:lstStyle>
            <a:lvl1pPr>
              <a:defRPr/>
            </a:lvl1pPr>
          </a:lstStyle>
          <a:p>
            <a:fld id="{7CE42D82-4D6B-D442-8D8F-D2BD6489F349}" type="slidenum">
              <a:rPr lang="en-US"/>
              <a:pPr/>
              <a:t>‹#›</a:t>
            </a:fld>
            <a:endParaRPr lang="en-US"/>
          </a:p>
        </p:txBody>
      </p:sp>
    </p:spTree>
    <p:extLst>
      <p:ext uri="{BB962C8B-B14F-4D97-AF65-F5344CB8AC3E}">
        <p14:creationId xmlns:p14="http://schemas.microsoft.com/office/powerpoint/2010/main" val="4250894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7F25573C-85A5-AD49-9200-BAF6B06A81DB}" type="datetime1">
              <a:rPr lang="en-US"/>
              <a:pPr/>
              <a:t>11/5/15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4" name="Slide Number Placeholder 5"/>
          <p:cNvSpPr>
            <a:spLocks noGrp="1"/>
          </p:cNvSpPr>
          <p:nvPr>
            <p:ph type="sldNum" sz="quarter" idx="12"/>
          </p:nvPr>
        </p:nvSpPr>
        <p:spPr/>
        <p:txBody>
          <a:bodyPr/>
          <a:lstStyle>
            <a:lvl1pPr>
              <a:defRPr/>
            </a:lvl1pPr>
          </a:lstStyle>
          <a:p>
            <a:fld id="{5B350396-C5FF-4940-99A1-C0DC177309DF}" type="slidenum">
              <a:rPr lang="en-US"/>
              <a:pPr/>
              <a:t>‹#›</a:t>
            </a:fld>
            <a:endParaRPr lang="en-US"/>
          </a:p>
        </p:txBody>
      </p:sp>
    </p:spTree>
    <p:extLst>
      <p:ext uri="{BB962C8B-B14F-4D97-AF65-F5344CB8AC3E}">
        <p14:creationId xmlns:p14="http://schemas.microsoft.com/office/powerpoint/2010/main" val="217711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a:bodyPr>
          <a:lstStyle>
            <a:lvl1pPr algn="l">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pPr/>
              <a:t>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
        <p:nvSpPr>
          <p:cNvPr id="7"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lstStyle>
            <a:lvl1pPr>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905" y="2133601"/>
            <a:ext cx="3657600" cy="35814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C585903C-EB60-E544-ABEE-4A94BC3E5E0C}" type="datetime1">
              <a:rPr lang="en-US"/>
              <a:pPr/>
              <a:t>11/5/15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2D7EC18D-16CE-5847-B3E9-FDE99AF83ABC}" type="slidenum">
              <a:rPr lang="en-US"/>
              <a:pPr/>
              <a:t>‹#›</a:t>
            </a:fld>
            <a:endParaRPr lang="en-US"/>
          </a:p>
        </p:txBody>
      </p:sp>
    </p:spTree>
    <p:extLst>
      <p:ext uri="{BB962C8B-B14F-4D97-AF65-F5344CB8AC3E}">
        <p14:creationId xmlns:p14="http://schemas.microsoft.com/office/powerpoint/2010/main" val="3489025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4799853" y="2130552"/>
            <a:ext cx="3657600" cy="3584448"/>
          </a:xfrm>
        </p:spPr>
        <p:txBody>
          <a:bodyPr/>
          <a:lstStyle>
            <a:lvl1pPr marL="0" indent="0">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AB326FA-FECF-C243-A09C-01B6A793635E}" type="datetime1">
              <a:rPr lang="en-US"/>
              <a:pPr/>
              <a:t>11/5/15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12D163F1-F639-5A44-AF5E-92FC1A4ED93E}" type="slidenum">
              <a:rPr lang="en-US"/>
              <a:pPr/>
              <a:t>‹#›</a:t>
            </a:fld>
            <a:endParaRPr lang="en-US"/>
          </a:p>
        </p:txBody>
      </p:sp>
    </p:spTree>
    <p:extLst>
      <p:ext uri="{BB962C8B-B14F-4D97-AF65-F5344CB8AC3E}">
        <p14:creationId xmlns:p14="http://schemas.microsoft.com/office/powerpoint/2010/main" val="39852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680571" y="5181599"/>
            <a:ext cx="7776882" cy="950259"/>
          </a:xfrm>
        </p:spPr>
        <p:txBody>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1379B47-1BA8-4440-AD92-9B50CDC78C70}" type="datetime1">
              <a:rPr lang="en-US"/>
              <a:pPr/>
              <a:t>11/5/15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7" name="Slide Number Placeholder 5"/>
          <p:cNvSpPr>
            <a:spLocks noGrp="1"/>
          </p:cNvSpPr>
          <p:nvPr>
            <p:ph type="sldNum" sz="quarter" idx="12"/>
          </p:nvPr>
        </p:nvSpPr>
        <p:spPr/>
        <p:txBody>
          <a:bodyPr/>
          <a:lstStyle>
            <a:lvl1pPr>
              <a:defRPr/>
            </a:lvl1pPr>
          </a:lstStyle>
          <a:p>
            <a:fld id="{5621AF97-B235-1048-9715-E1CAB10CD346}" type="slidenum">
              <a:rPr lang="en-US"/>
              <a:pPr/>
              <a:t>‹#›</a:t>
            </a:fld>
            <a:endParaRPr lang="en-US"/>
          </a:p>
        </p:txBody>
      </p:sp>
    </p:spTree>
    <p:extLst>
      <p:ext uri="{BB962C8B-B14F-4D97-AF65-F5344CB8AC3E}">
        <p14:creationId xmlns:p14="http://schemas.microsoft.com/office/powerpoint/2010/main" val="15642633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4" name="Text Placeholder 3"/>
          <p:cNvSpPr>
            <a:spLocks noGrp="1"/>
          </p:cNvSpPr>
          <p:nvPr>
            <p:ph type="body" sz="half" idx="2"/>
          </p:nvPr>
        </p:nvSpPr>
        <p:spPr>
          <a:xfrm>
            <a:off x="680571" y="5181599"/>
            <a:ext cx="7776882" cy="950259"/>
          </a:xfrm>
        </p:spPr>
        <p:txBody>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rtlCol="0"/>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0" name="Date Placeholder 3"/>
          <p:cNvSpPr>
            <a:spLocks noGrp="1"/>
          </p:cNvSpPr>
          <p:nvPr>
            <p:ph type="dt" sz="half" idx="18"/>
          </p:nvPr>
        </p:nvSpPr>
        <p:spPr/>
        <p:txBody>
          <a:bodyPr/>
          <a:lstStyle>
            <a:lvl1pPr>
              <a:defRPr/>
            </a:lvl1pPr>
          </a:lstStyle>
          <a:p>
            <a:fld id="{1C0789A0-EEDE-C043-9913-D22F28652A5C}" type="datetime1">
              <a:rPr lang="en-US"/>
              <a:pPr/>
              <a:t>11/5/15</a:t>
            </a:fld>
            <a:endParaRPr lang="en-US"/>
          </a:p>
        </p:txBody>
      </p:sp>
      <p:sp>
        <p:nvSpPr>
          <p:cNvPr id="12" name="Footer Placeholder 4"/>
          <p:cNvSpPr>
            <a:spLocks noGrp="1"/>
          </p:cNvSpPr>
          <p:nvPr>
            <p:ph type="ftr" sz="quarter" idx="19"/>
          </p:nvPr>
        </p:nvSpPr>
        <p:spPr/>
        <p:txBody>
          <a:bodyPr/>
          <a:lstStyle>
            <a:lvl1pPr>
              <a:defRPr/>
            </a:lvl1pPr>
          </a:lstStyle>
          <a:p>
            <a:pPr>
              <a:defRPr/>
            </a:pPr>
            <a:endParaRPr lang="en-US">
              <a:solidFill>
                <a:prstClr val="white">
                  <a:tint val="75000"/>
                </a:prstClr>
              </a:solidFill>
              <a:latin typeface="Calisto MT"/>
            </a:endParaRPr>
          </a:p>
        </p:txBody>
      </p:sp>
      <p:sp>
        <p:nvSpPr>
          <p:cNvPr id="13" name="Slide Number Placeholder 5"/>
          <p:cNvSpPr>
            <a:spLocks noGrp="1"/>
          </p:cNvSpPr>
          <p:nvPr>
            <p:ph type="sldNum" sz="quarter" idx="20"/>
          </p:nvPr>
        </p:nvSpPr>
        <p:spPr/>
        <p:txBody>
          <a:bodyPr/>
          <a:lstStyle>
            <a:lvl1pPr>
              <a:defRPr/>
            </a:lvl1pPr>
          </a:lstStyle>
          <a:p>
            <a:fld id="{D2288BF2-189C-F34E-A81B-716E89563527}" type="slidenum">
              <a:rPr lang="en-US"/>
              <a:pPr/>
              <a:t>‹#›</a:t>
            </a:fld>
            <a:endParaRPr lang="en-US"/>
          </a:p>
        </p:txBody>
      </p:sp>
    </p:spTree>
    <p:extLst>
      <p:ext uri="{BB962C8B-B14F-4D97-AF65-F5344CB8AC3E}">
        <p14:creationId xmlns:p14="http://schemas.microsoft.com/office/powerpoint/2010/main" val="66386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E3001E04-CED8-4D4B-8AC1-11920930053C}" type="datetime1">
              <a:rPr lang="en-US"/>
              <a:pPr/>
              <a:t>11/5/15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5005E08E-AC6A-9647-9406-E4C94284F97B}" type="slidenum">
              <a:rPr lang="en-US"/>
              <a:pPr/>
              <a:t>‹#›</a:t>
            </a:fld>
            <a:endParaRPr lang="en-US">
              <a:solidFill>
                <a:srgbClr val="18357C"/>
              </a:solidFill>
              <a:effectLst>
                <a:outerShdw blurRad="38100" dist="38100" dir="2700000" algn="tl">
                  <a:srgbClr val="FFFFFF"/>
                </a:outerShdw>
              </a:effectLst>
            </a:endParaRPr>
          </a:p>
        </p:txBody>
      </p:sp>
    </p:spTree>
    <p:extLst>
      <p:ext uri="{BB962C8B-B14F-4D97-AF65-F5344CB8AC3E}">
        <p14:creationId xmlns:p14="http://schemas.microsoft.com/office/powerpoint/2010/main" val="368776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fld id="{5A615C62-29FE-7C4B-BACB-01B6496235C7}" type="datetime1">
              <a:rPr lang="en-US"/>
              <a:pPr/>
              <a:t>11/5/15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white">
                  <a:tint val="75000"/>
                </a:prstClr>
              </a:solidFill>
              <a:latin typeface="Calisto MT"/>
            </a:endParaRPr>
          </a:p>
        </p:txBody>
      </p:sp>
      <p:sp>
        <p:nvSpPr>
          <p:cNvPr id="6" name="Slide Number Placeholder 5"/>
          <p:cNvSpPr>
            <a:spLocks noGrp="1"/>
          </p:cNvSpPr>
          <p:nvPr>
            <p:ph type="sldNum" sz="quarter" idx="12"/>
          </p:nvPr>
        </p:nvSpPr>
        <p:spPr/>
        <p:txBody>
          <a:bodyPr/>
          <a:lstStyle>
            <a:lvl1pPr>
              <a:defRPr/>
            </a:lvl1pPr>
          </a:lstStyle>
          <a:p>
            <a:fld id="{FD405744-FEC2-1F4B-AC57-FA8BC5D9D5FB}" type="slidenum">
              <a:rPr lang="en-US"/>
              <a:pPr/>
              <a:t>‹#›</a:t>
            </a:fld>
            <a:endParaRPr lang="en-US"/>
          </a:p>
        </p:txBody>
      </p:sp>
    </p:spTree>
    <p:extLst>
      <p:ext uri="{BB962C8B-B14F-4D97-AF65-F5344CB8AC3E}">
        <p14:creationId xmlns:p14="http://schemas.microsoft.com/office/powerpoint/2010/main" val="3838857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76719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a:bodyPr>
          <a:lstStyle>
            <a:lvl1pPr algn="l">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2492278036"/>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9429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604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24A2F5-15A7-43CA-A7F0-E8BFDAC4AA73}" type="datetimeFigureOut">
              <a:rPr lang="en-US" smtClean="0"/>
              <a:pPr/>
              <a:t>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56175688"/>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563562"/>
          </a:xfrm>
        </p:spPr>
        <p:txBody>
          <a:bodyPr>
            <a:normAutofit/>
          </a:bodyPr>
          <a:lstStyle>
            <a:lvl1pPr algn="l">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3209837618"/>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6855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197069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0675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211138"/>
            <a:ext cx="8534400" cy="563562"/>
          </a:xfrm>
        </p:spPr>
        <p:txBody>
          <a:bodyPr/>
          <a:lstStyle>
            <a:lvl1pPr algn="l">
              <a:defRPr sz="24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rot="16200000">
            <a:off x="1904999" y="-533400"/>
            <a:ext cx="5334001" cy="822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Line 6"/>
          <p:cNvSpPr>
            <a:spLocks noChangeShapeType="1"/>
          </p:cNvSpPr>
          <p:nvPr userDrawn="1"/>
        </p:nvSpPr>
        <p:spPr bwMode="auto">
          <a:xfrm>
            <a:off x="228600" y="685800"/>
            <a:ext cx="8229600" cy="0"/>
          </a:xfrm>
          <a:prstGeom prst="line">
            <a:avLst/>
          </a:prstGeom>
          <a:noFill/>
          <a:ln w="28575">
            <a:solidFill>
              <a:schemeClr val="tx2"/>
            </a:solidFill>
            <a:round/>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40053037"/>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312788"/>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pitchFamily="-112" charset="-128"/>
              <a:cs typeface="ＭＳ Ｐゴシック" pitchFamily="-112"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pitchFamily="-112" charset="-128"/>
                <a:cs typeface="ＭＳ Ｐゴシック" pitchFamily="-112"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pitchFamily="-112" charset="-128"/>
              <a:cs typeface="ＭＳ Ｐゴシック" pitchFamily="-112"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pitchFamily="-112" charset="-128"/>
                <a:cs typeface="ＭＳ Ｐゴシック" pitchFamily="-112"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pitchFamily="-112" charset="-128"/>
              <a:cs typeface="ＭＳ Ｐゴシック" pitchFamily="-112"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pitchFamily="-112" charset="-128"/>
                <a:cs typeface="ＭＳ Ｐゴシック" pitchFamily="-112" charset="-128"/>
              </a:rPr>
              <a:t>The Broad Institute of MIT and Harvard</a:t>
            </a:r>
          </a:p>
        </p:txBody>
      </p:sp>
      <p:cxnSp>
        <p:nvCxnSpPr>
          <p:cNvPr id="12" name="Straight Connector 15"/>
          <p:cNvCxnSpPr>
            <a:cxnSpLocks noChangeShapeType="1"/>
          </p:cNvCxnSpPr>
          <p:nvPr userDrawn="1"/>
        </p:nvCxnSpPr>
        <p:spPr bwMode="auto">
          <a:xfrm flipV="1">
            <a:off x="306388" y="762000"/>
            <a:ext cx="7237412" cy="1588"/>
          </a:xfrm>
          <a:prstGeom prst="line">
            <a:avLst/>
          </a:prstGeom>
          <a:noFill/>
          <a:ln w="19050">
            <a:solidFill>
              <a:srgbClr val="346975"/>
            </a:solidFill>
            <a:round/>
            <a:headEnd/>
            <a:tailEnd/>
          </a:ln>
        </p:spPr>
      </p:cxnSp>
      <p:pic>
        <p:nvPicPr>
          <p:cNvPr id="13" name="Picture 16"/>
          <p:cNvPicPr>
            <a:picLocks noChangeAspect="1" noChangeArrowheads="1"/>
          </p:cNvPicPr>
          <p:nvPr userDrawn="1"/>
        </p:nvPicPr>
        <p:blipFill>
          <a:blip r:embed="rId3"/>
          <a:srcRect/>
          <a:stretch>
            <a:fillRect/>
          </a:stretch>
        </p:blipFill>
        <p:spPr bwMode="auto">
          <a:xfrm>
            <a:off x="7620000" y="104775"/>
            <a:ext cx="1428750" cy="885825"/>
          </a:xfrm>
          <a:prstGeom prst="rect">
            <a:avLst/>
          </a:prstGeom>
          <a:noFill/>
          <a:ln w="9525">
            <a:noFill/>
            <a:miter lim="800000"/>
            <a:headEnd/>
            <a:tailEnd/>
          </a:ln>
        </p:spPr>
      </p:pic>
      <p:pic>
        <p:nvPicPr>
          <p:cNvPr id="14" name="Picture 4"/>
          <p:cNvPicPr>
            <a:picLocks noChangeAspect="1" noChangeArrowheads="1"/>
          </p:cNvPicPr>
          <p:nvPr userDrawn="1"/>
        </p:nvPicPr>
        <p:blipFill>
          <a:blip r:embed="rId4"/>
          <a:srcRect/>
          <a:stretch>
            <a:fillRect/>
          </a:stretch>
        </p:blipFill>
        <p:spPr bwMode="auto">
          <a:xfrm>
            <a:off x="7696200" y="6400800"/>
            <a:ext cx="1295400" cy="325438"/>
          </a:xfrm>
          <a:prstGeom prst="rect">
            <a:avLst/>
          </a:prstGeom>
          <a:noFill/>
          <a:ln w="9525">
            <a:noFill/>
            <a:miter lim="800000"/>
            <a:headEnd/>
            <a:tailEnd/>
          </a:ln>
        </p:spPr>
      </p:pic>
      <p:sp>
        <p:nvSpPr>
          <p:cNvPr id="16" name="Rectangle 2"/>
          <p:cNvSpPr>
            <a:spLocks noGrp="1" noChangeArrowheads="1"/>
          </p:cNvSpPr>
          <p:nvPr>
            <p:ph type="title"/>
          </p:nvPr>
        </p:nvSpPr>
        <p:spPr bwMode="auto">
          <a:xfrm>
            <a:off x="304800" y="106362"/>
            <a:ext cx="71628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1045380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24A2F5-15A7-43CA-A7F0-E8BFDAC4AA73}" type="datetimeFigureOut">
              <a:rPr lang="en-US" smtClean="0"/>
              <a:pPr/>
              <a:t>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24A2F5-15A7-43CA-A7F0-E8BFDAC4AA73}" type="datetimeFigureOut">
              <a:rPr lang="en-US" smtClean="0"/>
              <a:pPr/>
              <a:t>11/5/15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563562"/>
          </a:xfrm>
        </p:spPr>
        <p:txBody>
          <a:bodyPr>
            <a:normAutofit/>
          </a:bodyPr>
          <a:lstStyle>
            <a:lvl1pPr algn="l">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C24A2F5-15A7-43CA-A7F0-E8BFDAC4AA73}" type="datetimeFigureOut">
              <a:rPr lang="en-US" smtClean="0"/>
              <a:pPr/>
              <a:t>11/5/15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A2DB7-6A4B-4D9F-AAA0-C6401C9AEEA5}" type="slidenum">
              <a:rPr lang="en-US" smtClean="0"/>
              <a:pPr/>
              <a:t>‹#›</a:t>
            </a:fld>
            <a:endParaRPr lang="en-US"/>
          </a:p>
        </p:txBody>
      </p:sp>
      <p:sp>
        <p:nvSpPr>
          <p:cNvPr id="8" name="Line 6"/>
          <p:cNvSpPr>
            <a:spLocks noChangeShapeType="1"/>
          </p:cNvSpPr>
          <p:nvPr userDrawn="1"/>
        </p:nvSpPr>
        <p:spPr bwMode="auto">
          <a:xfrm>
            <a:off x="228600" y="762000"/>
            <a:ext cx="8229600" cy="0"/>
          </a:xfrm>
          <a:prstGeom prst="line">
            <a:avLst/>
          </a:prstGeom>
          <a:noFill/>
          <a:ln w="28575">
            <a:solidFill>
              <a:schemeClr val="tx2"/>
            </a:solidFill>
            <a:round/>
            <a:headEnd/>
            <a:tailEnd/>
          </a:ln>
        </p:spPr>
        <p:txBody>
          <a:bodyPr wrap="none" anchor="ctr"/>
          <a:lstStyle/>
          <a:p>
            <a:endParaRPr lang="en-US" dirty="0">
              <a:latin typeface="Gill Sans M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4A2F5-15A7-43CA-A7F0-E8BFDAC4AA73}" type="datetimeFigureOut">
              <a:rPr lang="en-US" smtClean="0"/>
              <a:pPr/>
              <a:t>11/5/15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24A2F5-15A7-43CA-A7F0-E8BFDAC4AA73}" type="datetimeFigureOut">
              <a:rPr lang="en-US" smtClean="0"/>
              <a:pPr/>
              <a:t>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A2DB7-6A4B-4D9F-AAA0-C6401C9AEEA5}"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ill Sans MT"/>
              </a:defRPr>
            </a:lvl1pPr>
          </a:lstStyle>
          <a:p>
            <a:fld id="{1C24A2F5-15A7-43CA-A7F0-E8BFDAC4AA73}" type="datetimeFigureOut">
              <a:rPr lang="en-US" smtClean="0"/>
              <a:pPr/>
              <a:t>11/5/15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ill Sans MT"/>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ill Sans MT"/>
              </a:defRPr>
            </a:lvl1pPr>
          </a:lstStyle>
          <a:p>
            <a:fld id="{16DA2DB7-6A4B-4D9F-AAA0-C6401C9AEEA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tx1"/>
          </a:solidFill>
          <a:latin typeface="Gill Sans MT"/>
          <a:ea typeface="+mj-ea"/>
          <a:cs typeface="Gill Sans MT"/>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Gill Sans MT"/>
          <a:ea typeface="+mn-ea"/>
          <a:cs typeface="Gill Sans M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a:ea typeface="+mn-ea"/>
          <a:cs typeface="Gill Sans MT"/>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a:ea typeface="+mn-ea"/>
          <a:cs typeface="Gill Sans MT"/>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0650"/>
            <a:ext cx="7770813" cy="674688"/>
          </a:xfrm>
          <a:prstGeom prst="rect">
            <a:avLst/>
          </a:prstGeom>
        </p:spPr>
        <p:txBody>
          <a:bodyPr vert="horz" lIns="91440" tIns="45720" rIns="91440" bIns="4572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685800" y="985838"/>
            <a:ext cx="7770813" cy="5140325"/>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19875"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effectLst>
                  <a:outerShdw blurRad="38100" dist="38100" dir="2700000" algn="tl">
                    <a:srgbClr val="212121"/>
                  </a:outerShdw>
                </a:effectLst>
                <a:latin typeface="Calisto MT" charset="0"/>
              </a:defRPr>
            </a:lvl1pPr>
          </a:lstStyle>
          <a:p>
            <a:pPr defTabSz="457200" fontAlgn="base">
              <a:spcBef>
                <a:spcPct val="0"/>
              </a:spcBef>
              <a:spcAft>
                <a:spcPct val="0"/>
              </a:spcAft>
            </a:pPr>
            <a:fld id="{4A385AC6-7A57-624D-8E7C-9C14ED83BA20}" type="datetime1">
              <a:rPr lang="en-US" smtClean="0">
                <a:ea typeface="ＭＳ Ｐゴシック" charset="0"/>
                <a:cs typeface="ＭＳ Ｐゴシック" charset="0"/>
              </a:rPr>
              <a:pPr defTabSz="457200" fontAlgn="base">
                <a:spcBef>
                  <a:spcPct val="0"/>
                </a:spcBef>
                <a:spcAft>
                  <a:spcPct val="0"/>
                </a:spcAft>
              </a:pPr>
              <a:t>11/5/15</a:t>
            </a:fld>
            <a:endParaRPr lang="en-US" smtClean="0">
              <a:ea typeface="ＭＳ Ｐゴシック" charset="0"/>
              <a:cs typeface="ＭＳ Ｐゴシック" charset="0"/>
            </a:endParaRPr>
          </a:p>
        </p:txBody>
      </p:sp>
      <p:sp>
        <p:nvSpPr>
          <p:cNvPr id="5" name="Footer Placeholder 4"/>
          <p:cNvSpPr>
            <a:spLocks noGrp="1"/>
          </p:cNvSpPr>
          <p:nvPr>
            <p:ph type="ftr" sz="quarter" idx="3"/>
          </p:nvPr>
        </p:nvSpPr>
        <p:spPr>
          <a:xfrm>
            <a:off x="354013" y="6356350"/>
            <a:ext cx="2895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effectLst>
                  <a:outerShdw blurRad="50800" dist="38100" dir="5400000" sx="101000" sy="101000" algn="t" rotWithShape="0">
                    <a:prstClr val="black">
                      <a:alpha val="40000"/>
                    </a:prstClr>
                  </a:outerShdw>
                </a:effectLst>
                <a:latin typeface="+mn-lt"/>
                <a:ea typeface="+mn-ea"/>
                <a:cs typeface="+mn-cs"/>
              </a:defRPr>
            </a:lvl1pPr>
          </a:lstStyle>
          <a:p>
            <a:pPr defTabSz="457200">
              <a:defRPr/>
            </a:pPr>
            <a:endParaRPr lang="en-US">
              <a:solidFill>
                <a:prstClr val="white">
                  <a:tint val="75000"/>
                </a:prstClr>
              </a:solidFill>
              <a:latin typeface="Calisto MT"/>
            </a:endParaRPr>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FFFFFF"/>
                </a:solidFill>
                <a:effectLst>
                  <a:outerShdw blurRad="38100" dist="38100" dir="2700000" algn="tl">
                    <a:srgbClr val="212121"/>
                  </a:outerShdw>
                </a:effectLst>
                <a:latin typeface="Calisto MT" charset="0"/>
              </a:defRPr>
            </a:lvl1pPr>
          </a:lstStyle>
          <a:p>
            <a:pPr defTabSz="457200" fontAlgn="base">
              <a:spcBef>
                <a:spcPct val="0"/>
              </a:spcBef>
              <a:spcAft>
                <a:spcPct val="0"/>
              </a:spcAft>
            </a:pPr>
            <a:fld id="{974BAD6F-463F-4041-961C-5B395EADBC77}" type="slidenum">
              <a:rPr lang="en-US" smtClean="0">
                <a:ea typeface="ＭＳ Ｐゴシック" charset="0"/>
                <a:cs typeface="ＭＳ Ｐゴシック" charset="0"/>
              </a:rPr>
              <a:pPr defTabSz="457200" fontAlgn="base">
                <a:spcBef>
                  <a:spcPct val="0"/>
                </a:spcBef>
                <a:spcAft>
                  <a:spcPct val="0"/>
                </a:spcAft>
              </a:pPr>
              <a:t>‹#›</a:t>
            </a:fld>
            <a:endParaRPr lang="en-US" smtClean="0">
              <a:ea typeface="ＭＳ Ｐゴシック" charset="0"/>
              <a:cs typeface="ＭＳ Ｐゴシック" charset="0"/>
            </a:endParaRPr>
          </a:p>
        </p:txBody>
      </p:sp>
    </p:spTree>
    <p:extLst>
      <p:ext uri="{BB962C8B-B14F-4D97-AF65-F5344CB8AC3E}">
        <p14:creationId xmlns:p14="http://schemas.microsoft.com/office/powerpoint/2010/main" val="2227532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rtl="0" eaLnBrk="0" fontAlgn="base" hangingPunct="0">
        <a:spcBef>
          <a:spcPct val="0"/>
        </a:spcBef>
        <a:spcAft>
          <a:spcPct val="0"/>
        </a:spcAft>
        <a:defRPr sz="3200" kern="1200">
          <a:solidFill>
            <a:schemeClr val="tx1"/>
          </a:solidFill>
          <a:effectLst>
            <a:outerShdw blurRad="50800" dist="50800" dir="5400000" sx="101000" sy="101000" algn="t" rotWithShape="0">
              <a:prstClr val="black">
                <a:alpha val="40000"/>
              </a:prstClr>
            </a:outerShdw>
          </a:effectLst>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2pPr>
      <a:lvl3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3pPr>
      <a:lvl4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4pPr>
      <a:lvl5pPr algn="ctr" rtl="0" eaLnBrk="0" fontAlgn="base" hangingPunct="0">
        <a:spcBef>
          <a:spcPct val="0"/>
        </a:spcBef>
        <a:spcAft>
          <a:spcPct val="0"/>
        </a:spcAft>
        <a:defRPr sz="3200">
          <a:solidFill>
            <a:schemeClr val="tx1"/>
          </a:solidFill>
          <a:latin typeface="Calisto MT" charset="0"/>
          <a:ea typeface="ＭＳ Ｐゴシック" charset="-128"/>
          <a:cs typeface="ＭＳ Ｐゴシック" charset="-128"/>
        </a:defRPr>
      </a:lvl5pPr>
      <a:lvl6pPr marL="4572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6pPr>
      <a:lvl7pPr marL="9144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7pPr>
      <a:lvl8pPr marL="13716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8pPr>
      <a:lvl9pPr marL="1828800" algn="ctr" rtl="0" fontAlgn="base">
        <a:spcBef>
          <a:spcPct val="0"/>
        </a:spcBef>
        <a:spcAft>
          <a:spcPct val="0"/>
        </a:spcAft>
        <a:defRPr sz="3200">
          <a:solidFill>
            <a:schemeClr val="tx1"/>
          </a:solidFill>
          <a:latin typeface="Calisto MT" charset="0"/>
          <a:ea typeface="ＭＳ Ｐゴシック" charset="-128"/>
          <a:cs typeface="ＭＳ Ｐゴシック" charset="-128"/>
        </a:defRPr>
      </a:lvl9pPr>
    </p:titleStyle>
    <p:bodyStyle>
      <a:lvl1pPr marL="342900" indent="-342900" algn="l" rtl="0" eaLnBrk="0" fontAlgn="base" hangingPunct="0">
        <a:spcBef>
          <a:spcPts val="2000"/>
        </a:spcBef>
        <a:spcAft>
          <a:spcPct val="0"/>
        </a:spcAft>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ＭＳ Ｐゴシック" charset="-128"/>
        </a:defRPr>
      </a:lvl1pPr>
      <a:lvl2pPr marL="685800" indent="-336550" algn="l" rtl="0" eaLnBrk="0" fontAlgn="base" hangingPunct="0">
        <a:spcBef>
          <a:spcPts val="600"/>
        </a:spcBef>
        <a:spcAft>
          <a:spcPct val="0"/>
        </a:spcAft>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2pPr>
      <a:lvl3pPr marL="1035050" indent="-3492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3pPr>
      <a:lvl4pPr marL="1371600" indent="-3365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4pPr>
      <a:lvl5pPr marL="1720850" indent="-349250" algn="l" rtl="0" eaLnBrk="0" fontAlgn="base" hangingPunct="0">
        <a:spcBef>
          <a:spcPts val="600"/>
        </a:spcBef>
        <a:spcAft>
          <a:spcPct val="0"/>
        </a:spcAft>
        <a:buBlip>
          <a:blip r:embed="rId16"/>
        </a:buBlip>
        <a:defRPr kern="1200">
          <a:solidFill>
            <a:schemeClr val="tx1"/>
          </a:solidFill>
          <a:effectLst>
            <a:outerShdw blurRad="50800" dist="50800" dir="5400000" sx="101000" sy="101000" algn="t" rotWithShape="0">
              <a:prstClr val="black">
                <a:alpha val="40000"/>
              </a:prstClr>
            </a:outerShdw>
          </a:effectLst>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4A2F5-15A7-43CA-A7F0-E8BFDAC4AA73}" type="datetimeFigureOut">
              <a:rPr lang="en-US" smtClean="0">
                <a:solidFill>
                  <a:prstClr val="black">
                    <a:tint val="75000"/>
                  </a:prstClr>
                </a:solidFill>
                <a:latin typeface="Calibri"/>
              </a:rPr>
              <a:pPr/>
              <a:t>11/5/15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A2DB7-6A4B-4D9F-AAA0-C6401C9AEEA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1335294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tx1"/>
          </a:solidFill>
          <a:latin typeface="Gill Sans MT"/>
          <a:ea typeface="+mj-ea"/>
          <a:cs typeface="Gill Sans MT"/>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solidFill>
          <a:latin typeface="Gill Sans MT"/>
          <a:ea typeface="+mn-ea"/>
          <a:cs typeface="Gill Sans M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a:ea typeface="+mn-ea"/>
          <a:cs typeface="Gill Sans MT"/>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a:ea typeface="+mn-ea"/>
          <a:cs typeface="Gill Sans MT"/>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a:ea typeface="+mn-ea"/>
          <a:cs typeface="Gill Sans M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Sheet2.xlsx"/><Relationship Id="rId4" Type="http://schemas.openxmlformats.org/officeDocument/2006/relationships/image" Target="../media/image20.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Excel_Sheet3.xlsx"/><Relationship Id="rId4" Type="http://schemas.openxmlformats.org/officeDocument/2006/relationships/image" Target="../media/image20.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 Id="rId3"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22.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3.emf"/><Relationship Id="rId5" Type="http://schemas.openxmlformats.org/officeDocument/2006/relationships/oleObject" Target="../embeddings/oleObject3.bin"/><Relationship Id="rId6" Type="http://schemas.openxmlformats.org/officeDocument/2006/relationships/image" Target="../media/image24.emf"/><Relationship Id="rId7" Type="http://schemas.openxmlformats.org/officeDocument/2006/relationships/oleObject" Target="../embeddings/oleObject4.bin"/><Relationship Id="rId8" Type="http://schemas.openxmlformats.org/officeDocument/2006/relationships/image" Target="../media/image25.emf"/><Relationship Id="rId9" Type="http://schemas.openxmlformats.org/officeDocument/2006/relationships/oleObject" Target="../embeddings/oleObject5.bin"/><Relationship Id="rId10" Type="http://schemas.openxmlformats.org/officeDocument/2006/relationships/image" Target="../media/image26.emf"/><Relationship Id="rId11" Type="http://schemas.openxmlformats.org/officeDocument/2006/relationships/image" Target="../media/image27.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6.bin"/><Relationship Id="rId5" Type="http://schemas.openxmlformats.org/officeDocument/2006/relationships/image" Target="../media/image28.emf"/><Relationship Id="rId6" Type="http://schemas.openxmlformats.org/officeDocument/2006/relationships/oleObject" Target="../embeddings/oleObject7.bin"/><Relationship Id="rId7" Type="http://schemas.openxmlformats.org/officeDocument/2006/relationships/image" Target="../media/image29.emf"/><Relationship Id="rId8" Type="http://schemas.openxmlformats.org/officeDocument/2006/relationships/oleObject" Target="../embeddings/oleObject8.bin"/><Relationship Id="rId9" Type="http://schemas.openxmlformats.org/officeDocument/2006/relationships/image" Target="../media/image30.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57200" y="1730375"/>
            <a:ext cx="8305800" cy="1470025"/>
          </a:xfrm>
        </p:spPr>
        <p:txBody>
          <a:bodyPr>
            <a:noAutofit/>
          </a:bodyPr>
          <a:lstStyle/>
          <a:p>
            <a:pPr eaLnBrk="1" hangingPunct="1"/>
            <a:r>
              <a:rPr lang="en-US" sz="3200" b="1" dirty="0" smtClean="0">
                <a:latin typeface="Gill Sans MT" pitchFamily="34" charset="0"/>
              </a:rPr>
              <a:t>Week 4 </a:t>
            </a:r>
            <a:br>
              <a:rPr lang="en-US" sz="3200" b="1" dirty="0" smtClean="0">
                <a:latin typeface="Gill Sans MT" pitchFamily="34" charset="0"/>
              </a:rPr>
            </a:br>
            <a:r>
              <a:rPr lang="en-US" sz="3200" b="1" dirty="0" smtClean="0">
                <a:latin typeface="Gill Sans MT" pitchFamily="34" charset="0"/>
              </a:rPr>
              <a:t>FDR </a:t>
            </a:r>
            <a:br>
              <a:rPr lang="en-US" sz="3200" b="1" dirty="0" smtClean="0">
                <a:latin typeface="Gill Sans MT" pitchFamily="34" charset="0"/>
              </a:rPr>
            </a:br>
            <a:r>
              <a:rPr lang="en-US" sz="3200" b="1" dirty="0" smtClean="0">
                <a:latin typeface="Gill Sans MT" pitchFamily="34" charset="0"/>
              </a:rPr>
              <a:t>Alignment</a:t>
            </a:r>
            <a:endParaRPr lang="en-US" sz="2400" dirty="0" smtClean="0">
              <a:latin typeface="Gill Sans MT" pitchFamily="34" charset="0"/>
            </a:endParaRPr>
          </a:p>
        </p:txBody>
      </p:sp>
      <p:pic>
        <p:nvPicPr>
          <p:cNvPr id="6" name="Picture 5" descr="UMass_200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32100" cy="1104900"/>
          </a:xfrm>
          <a:prstGeom prst="rect">
            <a:avLst/>
          </a:prstGeom>
          <a:noFill/>
          <a:ln>
            <a:noFill/>
          </a:ln>
        </p:spPr>
      </p:pic>
      <p:sp>
        <p:nvSpPr>
          <p:cNvPr id="2" name="Subtitle 1"/>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41538923"/>
              </p:ext>
            </p:extLst>
          </p:nvPr>
        </p:nvGraphicFramePr>
        <p:xfrm>
          <a:off x="533400" y="2286000"/>
          <a:ext cx="7924802" cy="2291080"/>
        </p:xfrm>
        <a:graphic>
          <a:graphicData uri="http://schemas.openxmlformats.org/drawingml/2006/table">
            <a:tbl>
              <a:tblPr firstRow="1" bandRow="1">
                <a:tableStyleId>{8EC20E35-A176-4012-BC5E-935CFFF8708E}</a:tableStyleId>
              </a:tblPr>
              <a:tblGrid>
                <a:gridCol w="2895600"/>
                <a:gridCol w="1981200"/>
                <a:gridCol w="1958341"/>
                <a:gridCol w="1089661"/>
              </a:tblGrid>
              <a:tr h="370840">
                <a:tc>
                  <a:txBody>
                    <a:bodyPr/>
                    <a:lstStyle/>
                    <a:p>
                      <a:endParaRPr lang="en-US" dirty="0">
                        <a:latin typeface="Gill Sans MT"/>
                      </a:endParaRPr>
                    </a:p>
                  </a:txBody>
                  <a:tcPr/>
                </a:tc>
                <a:tc>
                  <a:txBody>
                    <a:bodyPr/>
                    <a:lstStyle/>
                    <a:p>
                      <a:r>
                        <a:rPr lang="en-US" dirty="0" smtClean="0">
                          <a:latin typeface="Gill Sans MT"/>
                        </a:rPr>
                        <a:t>Do not pass significance</a:t>
                      </a:r>
                      <a:endParaRPr lang="en-US" dirty="0">
                        <a:latin typeface="Gill Sans MT"/>
                      </a:endParaRPr>
                    </a:p>
                  </a:txBody>
                  <a:tcPr/>
                </a:tc>
                <a:tc>
                  <a:txBody>
                    <a:bodyPr/>
                    <a:lstStyle/>
                    <a:p>
                      <a:r>
                        <a:rPr lang="en-US" dirty="0" smtClean="0">
                          <a:latin typeface="Gill Sans MT"/>
                        </a:rPr>
                        <a:t>pass significance</a:t>
                      </a:r>
                      <a:endParaRPr lang="en-US" dirty="0">
                        <a:latin typeface="Gill Sans MT"/>
                      </a:endParaRPr>
                    </a:p>
                  </a:txBody>
                  <a:tcPr/>
                </a:tc>
                <a:tc>
                  <a:txBody>
                    <a:bodyPr/>
                    <a:lstStyle/>
                    <a:p>
                      <a:r>
                        <a:rPr lang="en-US" dirty="0" smtClean="0">
                          <a:latin typeface="Gill Sans MT"/>
                        </a:rPr>
                        <a:t>Total</a:t>
                      </a:r>
                      <a:endParaRPr lang="en-US" dirty="0">
                        <a:latin typeface="Gill Sans MT"/>
                      </a:endParaRPr>
                    </a:p>
                  </a:txBody>
                  <a:tcPr/>
                </a:tc>
              </a:tr>
              <a:tr h="370840">
                <a:tc>
                  <a:txBody>
                    <a:bodyPr/>
                    <a:lstStyle/>
                    <a:p>
                      <a:r>
                        <a:rPr lang="en-US" dirty="0" smtClean="0">
                          <a:latin typeface="Gill Sans MT"/>
                        </a:rPr>
                        <a:t>Random noise</a:t>
                      </a:r>
                    </a:p>
                    <a:p>
                      <a:r>
                        <a:rPr lang="en-US" dirty="0" smtClean="0">
                          <a:latin typeface="Gill Sans MT"/>
                        </a:rPr>
                        <a:t>(Null hypothesis</a:t>
                      </a:r>
                      <a:r>
                        <a:rPr lang="en-US" baseline="0" dirty="0" smtClean="0">
                          <a:latin typeface="Gill Sans MT"/>
                        </a:rPr>
                        <a:t> is true)</a:t>
                      </a:r>
                      <a:endParaRPr lang="en-US" dirty="0" smtClean="0">
                        <a:latin typeface="Gill Sans MT"/>
                      </a:endParaRPr>
                    </a:p>
                  </a:txBody>
                  <a:tcPr/>
                </a:tc>
                <a:tc>
                  <a:txBody>
                    <a:bodyPr/>
                    <a:lstStyle/>
                    <a:p>
                      <a:pPr algn="ctr"/>
                      <a:r>
                        <a:rPr lang="en-US" b="1" dirty="0" smtClean="0">
                          <a:latin typeface="Times New Roman"/>
                          <a:cs typeface="Times New Roman"/>
                        </a:rPr>
                        <a:t>U</a:t>
                      </a:r>
                      <a:endParaRPr lang="en-US" b="1" dirty="0">
                        <a:latin typeface="Times New Roman"/>
                        <a:cs typeface="Times New Roman"/>
                      </a:endParaRPr>
                    </a:p>
                  </a:txBody>
                  <a:tcPr/>
                </a:tc>
                <a:tc>
                  <a:txBody>
                    <a:bodyPr/>
                    <a:lstStyle/>
                    <a:p>
                      <a:pPr algn="ctr"/>
                      <a:r>
                        <a:rPr lang="en-US" b="1" dirty="0" smtClean="0">
                          <a:latin typeface="Times New Roman"/>
                          <a:cs typeface="Times New Roman"/>
                        </a:rPr>
                        <a:t>V</a:t>
                      </a:r>
                      <a:endParaRPr lang="en-US" b="1" dirty="0">
                        <a:latin typeface="Times New Roman"/>
                        <a:cs typeface="Times New Roman"/>
                      </a:endParaRPr>
                    </a:p>
                  </a:txBody>
                  <a:tcPr/>
                </a:tc>
                <a:tc>
                  <a:txBody>
                    <a:bodyPr/>
                    <a:lstStyle/>
                    <a:p>
                      <a:pPr algn="ctr"/>
                      <a:r>
                        <a:rPr lang="en-US" b="1" dirty="0" smtClean="0">
                          <a:latin typeface="Times New Roman"/>
                          <a:cs typeface="Times New Roman"/>
                        </a:rPr>
                        <a:t>m</a:t>
                      </a:r>
                      <a:r>
                        <a:rPr lang="en-US" b="1" baseline="-25000" dirty="0" smtClean="0">
                          <a:latin typeface="Times New Roman"/>
                          <a:cs typeface="Times New Roman"/>
                        </a:rPr>
                        <a:t>0</a:t>
                      </a:r>
                      <a:endParaRPr lang="en-US" b="1" baseline="-25000" dirty="0">
                        <a:latin typeface="Times New Roman"/>
                        <a:cs typeface="Times New Roman"/>
                      </a:endParaRPr>
                    </a:p>
                  </a:txBody>
                  <a:tcPr/>
                </a:tc>
              </a:tr>
              <a:tr h="370840">
                <a:tc>
                  <a:txBody>
                    <a:bodyPr/>
                    <a:lstStyle/>
                    <a:p>
                      <a:r>
                        <a:rPr lang="en-US" dirty="0" smtClean="0">
                          <a:latin typeface="Gill Sans MT"/>
                        </a:rPr>
                        <a:t>True</a:t>
                      </a:r>
                      <a:r>
                        <a:rPr lang="en-US" baseline="0" dirty="0" smtClean="0">
                          <a:latin typeface="Gill Sans MT"/>
                        </a:rPr>
                        <a:t> signal</a:t>
                      </a:r>
                    </a:p>
                    <a:p>
                      <a:r>
                        <a:rPr lang="en-US" baseline="0" dirty="0" smtClean="0">
                          <a:latin typeface="Gill Sans MT"/>
                        </a:rPr>
                        <a:t>(Null hypothesis is false)</a:t>
                      </a:r>
                      <a:endParaRPr lang="en-US" dirty="0" smtClean="0">
                        <a:latin typeface="Gill Sans MT"/>
                      </a:endParaRPr>
                    </a:p>
                  </a:txBody>
                  <a:tcPr/>
                </a:tc>
                <a:tc>
                  <a:txBody>
                    <a:bodyPr/>
                    <a:lstStyle/>
                    <a:p>
                      <a:pPr algn="ctr"/>
                      <a:r>
                        <a:rPr lang="en-US" b="1" dirty="0" smtClean="0">
                          <a:latin typeface="Times New Roman"/>
                          <a:cs typeface="Times New Roman"/>
                        </a:rPr>
                        <a:t>T</a:t>
                      </a:r>
                      <a:endParaRPr lang="en-US" b="1" dirty="0">
                        <a:latin typeface="Times New Roman"/>
                        <a:cs typeface="Times New Roman"/>
                      </a:endParaRPr>
                    </a:p>
                  </a:txBody>
                  <a:tcPr/>
                </a:tc>
                <a:tc>
                  <a:txBody>
                    <a:bodyPr/>
                    <a:lstStyle/>
                    <a:p>
                      <a:pPr algn="ctr"/>
                      <a:r>
                        <a:rPr lang="en-US" b="1" dirty="0" smtClean="0">
                          <a:latin typeface="Times New Roman"/>
                          <a:cs typeface="Times New Roman"/>
                        </a:rPr>
                        <a:t>S</a:t>
                      </a:r>
                      <a:endParaRPr lang="en-US" b="1" dirty="0">
                        <a:latin typeface="Times New Roman"/>
                        <a:cs typeface="Times New Roman"/>
                      </a:endParaRPr>
                    </a:p>
                  </a:txBody>
                  <a:tcPr/>
                </a:tc>
                <a:tc>
                  <a:txBody>
                    <a:bodyPr/>
                    <a:lstStyle/>
                    <a:p>
                      <a:pPr algn="ctr"/>
                      <a:r>
                        <a:rPr lang="en-US" b="1" dirty="0" smtClean="0">
                          <a:latin typeface="Times New Roman"/>
                          <a:cs typeface="Times New Roman"/>
                        </a:rPr>
                        <a:t>m-m</a:t>
                      </a:r>
                      <a:r>
                        <a:rPr lang="en-US" b="1" baseline="-25000" dirty="0" smtClean="0">
                          <a:latin typeface="Times New Roman"/>
                          <a:cs typeface="Times New Roman"/>
                        </a:rPr>
                        <a:t>0</a:t>
                      </a:r>
                      <a:endParaRPr lang="en-US" b="1" baseline="-25000" dirty="0">
                        <a:latin typeface="Times New Roman"/>
                        <a:cs typeface="Times New Roman"/>
                      </a:endParaRPr>
                    </a:p>
                  </a:txBody>
                  <a:tcPr/>
                </a:tc>
              </a:tr>
              <a:tr h="370840">
                <a:tc>
                  <a:txBody>
                    <a:bodyPr/>
                    <a:lstStyle/>
                    <a:p>
                      <a:r>
                        <a:rPr lang="en-US" dirty="0" smtClean="0">
                          <a:latin typeface="Gill Sans MT"/>
                        </a:rPr>
                        <a:t>Total</a:t>
                      </a:r>
                      <a:endParaRPr lang="en-US" dirty="0">
                        <a:latin typeface="Gill Sans MT"/>
                      </a:endParaRPr>
                    </a:p>
                  </a:txBody>
                  <a:tcPr/>
                </a:tc>
                <a:tc>
                  <a:txBody>
                    <a:bodyPr/>
                    <a:lstStyle/>
                    <a:p>
                      <a:pPr algn="ctr"/>
                      <a:r>
                        <a:rPr lang="en-US" b="1" dirty="0" smtClean="0">
                          <a:latin typeface="Times New Roman"/>
                          <a:cs typeface="Times New Roman"/>
                        </a:rPr>
                        <a:t>m-R</a:t>
                      </a:r>
                      <a:endParaRPr lang="en-US" b="1" dirty="0">
                        <a:latin typeface="Times New Roman"/>
                        <a:cs typeface="Times New Roman"/>
                      </a:endParaRPr>
                    </a:p>
                  </a:txBody>
                  <a:tcPr/>
                </a:tc>
                <a:tc>
                  <a:txBody>
                    <a:bodyPr/>
                    <a:lstStyle/>
                    <a:p>
                      <a:pPr algn="ctr"/>
                      <a:r>
                        <a:rPr lang="en-US" b="1" dirty="0" smtClean="0">
                          <a:latin typeface="Times New Roman"/>
                          <a:cs typeface="Times New Roman"/>
                        </a:rPr>
                        <a:t>R</a:t>
                      </a:r>
                      <a:endParaRPr lang="en-US" b="1" dirty="0">
                        <a:latin typeface="Times New Roman"/>
                        <a:cs typeface="Times New Roman"/>
                      </a:endParaRPr>
                    </a:p>
                  </a:txBody>
                  <a:tcPr/>
                </a:tc>
                <a:tc>
                  <a:txBody>
                    <a:bodyPr/>
                    <a:lstStyle/>
                    <a:p>
                      <a:pPr algn="ctr"/>
                      <a:r>
                        <a:rPr lang="en-US" b="1" dirty="0" smtClean="0">
                          <a:latin typeface="Times New Roman"/>
                          <a:cs typeface="Times New Roman"/>
                        </a:rPr>
                        <a:t>m</a:t>
                      </a:r>
                      <a:endParaRPr lang="en-US" b="1" dirty="0">
                        <a:latin typeface="Times New Roman"/>
                        <a:cs typeface="Times New Roman"/>
                      </a:endParaRPr>
                    </a:p>
                  </a:txBody>
                  <a:tcPr/>
                </a:tc>
              </a:tr>
            </a:tbl>
          </a:graphicData>
        </a:graphic>
      </p:graphicFrame>
      <p:sp>
        <p:nvSpPr>
          <p:cNvPr id="4" name="TextBox 3"/>
          <p:cNvSpPr txBox="1"/>
          <p:nvPr/>
        </p:nvSpPr>
        <p:spPr>
          <a:xfrm>
            <a:off x="698500" y="1206500"/>
            <a:ext cx="6919382" cy="646331"/>
          </a:xfrm>
          <a:prstGeom prst="rect">
            <a:avLst/>
          </a:prstGeom>
          <a:noFill/>
        </p:spPr>
        <p:txBody>
          <a:bodyPr wrap="none" rtlCol="0">
            <a:spAutoFit/>
          </a:bodyPr>
          <a:lstStyle/>
          <a:p>
            <a:r>
              <a:rPr lang="en-US" dirty="0" smtClean="0">
                <a:latin typeface="Gill Sans MT"/>
              </a:rPr>
              <a:t>We test </a:t>
            </a:r>
            <a:r>
              <a:rPr lang="en-US" dirty="0" smtClean="0">
                <a:latin typeface="Times New Roman"/>
                <a:cs typeface="Times New Roman"/>
              </a:rPr>
              <a:t>m</a:t>
            </a:r>
            <a:r>
              <a:rPr lang="en-US" dirty="0" smtClean="0">
                <a:latin typeface="Gill Sans MT"/>
              </a:rPr>
              <a:t> hypothesis (e.g. gene </a:t>
            </a:r>
            <a:r>
              <a:rPr lang="en-US" dirty="0" err="1">
                <a:latin typeface="Times New Roman"/>
                <a:cs typeface="Times New Roman"/>
              </a:rPr>
              <a:t>i</a:t>
            </a:r>
            <a:r>
              <a:rPr lang="en-US" dirty="0" smtClean="0">
                <a:latin typeface="Gill Sans MT"/>
              </a:rPr>
              <a:t> is differentially expressed m =20,000).</a:t>
            </a:r>
          </a:p>
          <a:p>
            <a:r>
              <a:rPr lang="en-US" dirty="0" smtClean="0">
                <a:latin typeface="Gill Sans MT"/>
              </a:rPr>
              <a:t>We wish to detect (</a:t>
            </a:r>
            <a:r>
              <a:rPr lang="en-US" dirty="0" smtClean="0">
                <a:latin typeface="Times New Roman"/>
                <a:cs typeface="Times New Roman"/>
              </a:rPr>
              <a:t>m-m</a:t>
            </a:r>
            <a:r>
              <a:rPr lang="en-US" baseline="-25000" dirty="0" smtClean="0">
                <a:latin typeface="Times New Roman"/>
                <a:cs typeface="Times New Roman"/>
              </a:rPr>
              <a:t>0</a:t>
            </a:r>
            <a:r>
              <a:rPr lang="en-US" dirty="0" smtClean="0">
                <a:latin typeface="Gill Sans MT"/>
              </a:rPr>
              <a:t>) genes that say change between conditions</a:t>
            </a:r>
            <a:endParaRPr lang="en-US" dirty="0">
              <a:latin typeface="Gill Sans MT"/>
            </a:endParaRPr>
          </a:p>
        </p:txBody>
      </p:sp>
      <p:sp>
        <p:nvSpPr>
          <p:cNvPr id="5" name="Oval 4"/>
          <p:cNvSpPr/>
          <p:nvPr/>
        </p:nvSpPr>
        <p:spPr>
          <a:xfrm>
            <a:off x="4038600" y="4191000"/>
            <a:ext cx="685800" cy="4572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a:endParaRPr>
          </a:p>
        </p:txBody>
      </p:sp>
      <p:sp>
        <p:nvSpPr>
          <p:cNvPr id="6" name="Oval 5"/>
          <p:cNvSpPr/>
          <p:nvPr/>
        </p:nvSpPr>
        <p:spPr>
          <a:xfrm>
            <a:off x="6019800" y="4191000"/>
            <a:ext cx="685800" cy="4572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a:endParaRPr>
          </a:p>
        </p:txBody>
      </p:sp>
      <p:sp>
        <p:nvSpPr>
          <p:cNvPr id="7" name="TextBox 6"/>
          <p:cNvSpPr txBox="1"/>
          <p:nvPr/>
        </p:nvSpPr>
        <p:spPr>
          <a:xfrm>
            <a:off x="673100" y="4914900"/>
            <a:ext cx="3863670" cy="646331"/>
          </a:xfrm>
          <a:prstGeom prst="rect">
            <a:avLst/>
          </a:prstGeom>
          <a:noFill/>
        </p:spPr>
        <p:txBody>
          <a:bodyPr wrap="none" rtlCol="0">
            <a:spAutoFit/>
          </a:bodyPr>
          <a:lstStyle/>
          <a:p>
            <a:r>
              <a:rPr lang="en-US" dirty="0">
                <a:latin typeface="Times New Roman"/>
                <a:cs typeface="Times New Roman"/>
              </a:rPr>
              <a:t>V</a:t>
            </a:r>
            <a:r>
              <a:rPr lang="en-US" dirty="0" smtClean="0">
                <a:latin typeface="Gill Sans MT"/>
              </a:rPr>
              <a:t> = </a:t>
            </a:r>
            <a:r>
              <a:rPr lang="en-US" b="1" dirty="0" smtClean="0">
                <a:latin typeface="Gill Sans MT"/>
              </a:rPr>
              <a:t># Type I errors </a:t>
            </a:r>
            <a:r>
              <a:rPr lang="en-US" dirty="0" smtClean="0">
                <a:latin typeface="Gill Sans MT"/>
              </a:rPr>
              <a:t>(False Positives)</a:t>
            </a:r>
          </a:p>
          <a:p>
            <a:r>
              <a:rPr lang="en-US" dirty="0" smtClean="0">
                <a:latin typeface="Times New Roman"/>
                <a:cs typeface="Times New Roman"/>
              </a:rPr>
              <a:t>T</a:t>
            </a:r>
            <a:r>
              <a:rPr lang="en-US" dirty="0" smtClean="0">
                <a:latin typeface="Gill Sans MT"/>
              </a:rPr>
              <a:t> = </a:t>
            </a:r>
            <a:r>
              <a:rPr lang="en-US" b="1" dirty="0" smtClean="0">
                <a:latin typeface="Gill Sans MT"/>
              </a:rPr>
              <a:t># Type II errors </a:t>
            </a:r>
            <a:r>
              <a:rPr lang="en-US" dirty="0" smtClean="0">
                <a:latin typeface="Gill Sans MT"/>
              </a:rPr>
              <a:t>(False Negatives)</a:t>
            </a:r>
            <a:endParaRPr lang="en-US" dirty="0">
              <a:latin typeface="Gill Sans MT"/>
            </a:endParaRPr>
          </a:p>
        </p:txBody>
      </p:sp>
      <p:sp>
        <p:nvSpPr>
          <p:cNvPr id="9" name="TextBox 8"/>
          <p:cNvSpPr txBox="1"/>
          <p:nvPr/>
        </p:nvSpPr>
        <p:spPr>
          <a:xfrm>
            <a:off x="698500" y="5867400"/>
            <a:ext cx="7994872" cy="646331"/>
          </a:xfrm>
          <a:prstGeom prst="rect">
            <a:avLst/>
          </a:prstGeom>
          <a:noFill/>
        </p:spPr>
        <p:txBody>
          <a:bodyPr wrap="none" rtlCol="0">
            <a:spAutoFit/>
          </a:bodyPr>
          <a:lstStyle/>
          <a:p>
            <a:r>
              <a:rPr lang="en-US" dirty="0" smtClean="0">
                <a:latin typeface="Gill Sans MT"/>
              </a:rPr>
              <a:t>We want to infer </a:t>
            </a:r>
            <a:r>
              <a:rPr lang="en-US" dirty="0">
                <a:latin typeface="Times New Roman"/>
                <a:cs typeface="Times New Roman"/>
              </a:rPr>
              <a:t>E(V | significance)</a:t>
            </a:r>
            <a:r>
              <a:rPr lang="en-US" dirty="0" smtClean="0">
                <a:latin typeface="Gill Sans MT"/>
              </a:rPr>
              <a:t>, but we only observe </a:t>
            </a:r>
            <a:r>
              <a:rPr lang="en-US" dirty="0">
                <a:latin typeface="Times New Roman"/>
                <a:cs typeface="Times New Roman"/>
              </a:rPr>
              <a:t>R</a:t>
            </a:r>
            <a:r>
              <a:rPr lang="en-US" dirty="0" smtClean="0">
                <a:latin typeface="Gill Sans MT"/>
              </a:rPr>
              <a:t> and </a:t>
            </a:r>
            <a:r>
              <a:rPr lang="en-US" dirty="0" smtClean="0">
                <a:latin typeface="Times New Roman"/>
                <a:cs typeface="Times New Roman"/>
              </a:rPr>
              <a:t>m</a:t>
            </a:r>
          </a:p>
          <a:p>
            <a:r>
              <a:rPr lang="en-US" b="1" dirty="0">
                <a:latin typeface="Gill Sans MT"/>
              </a:rPr>
              <a:t>Statistical Power </a:t>
            </a:r>
            <a:r>
              <a:rPr lang="en-US" dirty="0">
                <a:latin typeface="Gill Sans MT"/>
              </a:rPr>
              <a:t>is the ability to reduce </a:t>
            </a:r>
            <a:r>
              <a:rPr lang="en-US" b="1" dirty="0">
                <a:latin typeface="Gill Sans MT"/>
              </a:rPr>
              <a:t>Type II </a:t>
            </a:r>
            <a:r>
              <a:rPr lang="en-US" dirty="0">
                <a:latin typeface="Gill Sans MT"/>
              </a:rPr>
              <a:t>errors, a topic for another </a:t>
            </a:r>
            <a:r>
              <a:rPr lang="en-US" dirty="0" smtClean="0">
                <a:latin typeface="Gill Sans MT"/>
              </a:rPr>
              <a:t>time!</a:t>
            </a:r>
            <a:endParaRPr lang="en-US" dirty="0">
              <a:latin typeface="Gill Sans MT"/>
            </a:endParaRPr>
          </a:p>
        </p:txBody>
      </p:sp>
    </p:spTree>
    <p:extLst>
      <p:ext uri="{BB962C8B-B14F-4D97-AF65-F5344CB8AC3E}">
        <p14:creationId xmlns:p14="http://schemas.microsoft.com/office/powerpoint/2010/main" val="39028112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4" name="Content Placeholder 3"/>
          <p:cNvSpPr>
            <a:spLocks noGrp="1"/>
          </p:cNvSpPr>
          <p:nvPr>
            <p:ph idx="1"/>
          </p:nvPr>
        </p:nvSpPr>
        <p:spPr/>
        <p:txBody>
          <a:bodyPr/>
          <a:lstStyle/>
          <a:p>
            <a:r>
              <a:rPr lang="en-US" dirty="0" smtClean="0"/>
              <a:t>Absent any signal in the data at </a:t>
            </a:r>
            <a:r>
              <a:rPr lang="en-US" dirty="0"/>
              <a:t>a nominal p-value </a:t>
            </a:r>
            <a:r>
              <a:rPr lang="en-US" dirty="0">
                <a:latin typeface="Symbol" charset="2"/>
                <a:cs typeface="Symbol" charset="2"/>
              </a:rPr>
              <a:t>a</a:t>
            </a:r>
            <a:r>
              <a:rPr lang="en-US" dirty="0"/>
              <a:t>. We have </a:t>
            </a:r>
            <a:r>
              <a:rPr lang="en-US" dirty="0">
                <a:latin typeface="Times"/>
                <a:cs typeface="Times"/>
              </a:rPr>
              <a:t>E(V | </a:t>
            </a:r>
            <a:r>
              <a:rPr lang="en-US" dirty="0" err="1">
                <a:latin typeface="Times"/>
                <a:cs typeface="Times"/>
              </a:rPr>
              <a:t>m,</a:t>
            </a:r>
            <a:r>
              <a:rPr lang="en-US" dirty="0" err="1">
                <a:latin typeface="Symbol" charset="2"/>
                <a:cs typeface="Symbol" charset="2"/>
              </a:rPr>
              <a:t>a</a:t>
            </a:r>
            <a:r>
              <a:rPr lang="en-US" dirty="0">
                <a:latin typeface="Times New Roman"/>
                <a:cs typeface="Times New Roman"/>
              </a:rPr>
              <a:t>) </a:t>
            </a:r>
            <a:r>
              <a:rPr lang="en-US" dirty="0" smtClean="0">
                <a:latin typeface="Times New Roman"/>
                <a:cs typeface="Times New Roman"/>
              </a:rPr>
              <a:t>= </a:t>
            </a:r>
            <a:r>
              <a:rPr lang="en-US" dirty="0" smtClean="0">
                <a:latin typeface="Times"/>
                <a:cs typeface="Times"/>
              </a:rPr>
              <a:t>m</a:t>
            </a:r>
            <a:r>
              <a:rPr lang="en-US" dirty="0" smtClean="0">
                <a:latin typeface="Symbol" charset="2"/>
                <a:cs typeface="Symbol" charset="2"/>
              </a:rPr>
              <a:t>a</a:t>
            </a:r>
            <a:r>
              <a:rPr lang="en-US" dirty="0"/>
              <a:t>.</a:t>
            </a:r>
          </a:p>
          <a:p>
            <a:r>
              <a:rPr lang="en-US" dirty="0"/>
              <a:t>If we have signal </a:t>
            </a:r>
            <a:r>
              <a:rPr lang="en-US" dirty="0" smtClean="0"/>
              <a:t>then </a:t>
            </a:r>
            <a:r>
              <a:rPr lang="en-US" dirty="0" smtClean="0">
                <a:latin typeface="Times"/>
                <a:cs typeface="Times"/>
              </a:rPr>
              <a:t>E</a:t>
            </a:r>
            <a:r>
              <a:rPr lang="en-US" dirty="0">
                <a:latin typeface="Times"/>
                <a:cs typeface="Times"/>
              </a:rPr>
              <a:t>(V | </a:t>
            </a:r>
            <a:r>
              <a:rPr lang="en-US" dirty="0" err="1">
                <a:latin typeface="Times"/>
                <a:cs typeface="Times"/>
              </a:rPr>
              <a:t>m,</a:t>
            </a:r>
            <a:r>
              <a:rPr lang="en-US" dirty="0" err="1">
                <a:latin typeface="Symbol" charset="2"/>
                <a:cs typeface="Symbol" charset="2"/>
              </a:rPr>
              <a:t>a</a:t>
            </a:r>
            <a:r>
              <a:rPr lang="en-US" dirty="0">
                <a:latin typeface="Times New Roman"/>
                <a:cs typeface="Times New Roman"/>
              </a:rPr>
              <a:t>) ≤  </a:t>
            </a:r>
            <a:r>
              <a:rPr lang="en-US" dirty="0">
                <a:latin typeface="Times"/>
                <a:cs typeface="Times"/>
              </a:rPr>
              <a:t>m</a:t>
            </a:r>
            <a:r>
              <a:rPr lang="en-US" dirty="0">
                <a:latin typeface="Symbol" charset="2"/>
                <a:cs typeface="Symbol" charset="2"/>
              </a:rPr>
              <a:t>a</a:t>
            </a:r>
          </a:p>
          <a:p>
            <a:r>
              <a:rPr lang="en-US" dirty="0" smtClean="0"/>
              <a:t>The </a:t>
            </a:r>
            <a:r>
              <a:rPr lang="en-US" dirty="0"/>
              <a:t>probability of making at least one error: </a:t>
            </a:r>
            <a:r>
              <a:rPr lang="en-US" dirty="0">
                <a:latin typeface="Times"/>
                <a:cs typeface="Times"/>
              </a:rPr>
              <a:t>P(V&gt;0). </a:t>
            </a:r>
            <a:r>
              <a:rPr lang="en-US" dirty="0"/>
              <a:t>Also called Family Wise Error </a:t>
            </a:r>
            <a:r>
              <a:rPr lang="en-US" dirty="0" smtClean="0"/>
              <a:t>Rate (FWER).</a:t>
            </a:r>
          </a:p>
          <a:p>
            <a:r>
              <a:rPr lang="en-US" dirty="0" smtClean="0"/>
              <a:t>For a given dataset, we would like to compute the fraction of type I errors: </a:t>
            </a:r>
            <a:r>
              <a:rPr lang="en-US" dirty="0" smtClean="0">
                <a:latin typeface="Times New Roman"/>
                <a:cs typeface="Times New Roman"/>
              </a:rPr>
              <a:t>(</a:t>
            </a:r>
            <a:r>
              <a:rPr lang="en-US" dirty="0" err="1" smtClean="0">
                <a:latin typeface="Times New Roman"/>
                <a:cs typeface="Times New Roman"/>
              </a:rPr>
              <a:t>oFDR</a:t>
            </a:r>
            <a:r>
              <a:rPr lang="en-US" dirty="0" smtClean="0">
                <a:latin typeface="Times New Roman"/>
                <a:cs typeface="Times New Roman"/>
              </a:rPr>
              <a:t>) = </a:t>
            </a:r>
            <a:r>
              <a:rPr lang="en-US" b="1" dirty="0" smtClean="0">
                <a:latin typeface="Times New Roman"/>
                <a:cs typeface="Times New Roman"/>
              </a:rPr>
              <a:t>V/R</a:t>
            </a:r>
            <a:r>
              <a:rPr lang="en-US" dirty="0" smtClean="0">
                <a:latin typeface="Times New Roman"/>
                <a:cs typeface="Times New Roman"/>
              </a:rPr>
              <a:t>.</a:t>
            </a:r>
          </a:p>
          <a:p>
            <a:r>
              <a:rPr lang="en-US" b="1" dirty="0" smtClean="0">
                <a:latin typeface="Times New Roman"/>
                <a:cs typeface="Times New Roman"/>
              </a:rPr>
              <a:t>FDR := E(V/R)</a:t>
            </a:r>
            <a:endParaRPr lang="en-US" b="1" dirty="0">
              <a:latin typeface="Times New Roman"/>
              <a:cs typeface="Times New Roman"/>
            </a:endParaRPr>
          </a:p>
          <a:p>
            <a:endParaRPr lang="en-US" dirty="0"/>
          </a:p>
        </p:txBody>
      </p:sp>
    </p:spTree>
    <p:extLst>
      <p:ext uri="{BB962C8B-B14F-4D97-AF65-F5344CB8AC3E}">
        <p14:creationId xmlns:p14="http://schemas.microsoft.com/office/powerpoint/2010/main" val="1976880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Michelob strikes back</a:t>
            </a:r>
            <a:endParaRPr lang="en-US" dirty="0"/>
          </a:p>
        </p:txBody>
      </p:sp>
      <p:sp>
        <p:nvSpPr>
          <p:cNvPr id="3" name="Content Placeholder 2"/>
          <p:cNvSpPr>
            <a:spLocks noGrp="1"/>
          </p:cNvSpPr>
          <p:nvPr>
            <p:ph idx="1"/>
          </p:nvPr>
        </p:nvSpPr>
        <p:spPr/>
        <p:txBody>
          <a:bodyPr/>
          <a:lstStyle/>
          <a:p>
            <a:r>
              <a:rPr lang="en-US" dirty="0" smtClean="0"/>
              <a:t>Schlitz goes on tour, in every town they conduct a blind test of 50 Michelob faithful</a:t>
            </a:r>
          </a:p>
          <a:p>
            <a:r>
              <a:rPr lang="en-US" dirty="0" smtClean="0"/>
              <a:t>In a few places, Michelob manages to find out who are the blind testers and attempts to train them</a:t>
            </a:r>
          </a:p>
          <a:p>
            <a:pPr marL="0" indent="0">
              <a:buNone/>
            </a:pPr>
            <a:r>
              <a:rPr lang="en-US" smtClean="0"/>
              <a:t>Lets </a:t>
            </a:r>
            <a:r>
              <a:rPr lang="en-US" smtClean="0"/>
              <a:t>assume:</a:t>
            </a:r>
            <a:endParaRPr lang="en-US" dirty="0" smtClean="0"/>
          </a:p>
          <a:p>
            <a:pPr marL="514350" indent="-514350">
              <a:buFont typeface="+mj-lt"/>
              <a:buAutoNum type="arabicPeriod"/>
            </a:pPr>
            <a:r>
              <a:rPr lang="en-US" dirty="0" smtClean="0"/>
              <a:t>Training improves Michelob detection to 65%</a:t>
            </a:r>
          </a:p>
          <a:p>
            <a:pPr marL="514350" indent="-514350">
              <a:buFont typeface="+mj-lt"/>
              <a:buAutoNum type="arabicPeriod"/>
            </a:pPr>
            <a:r>
              <a:rPr lang="en-US" dirty="0" smtClean="0"/>
              <a:t>The tour goes to 250 cities</a:t>
            </a:r>
            <a:endParaRPr lang="en-US" dirty="0"/>
          </a:p>
        </p:txBody>
      </p:sp>
    </p:spTree>
    <p:extLst>
      <p:ext uri="{BB962C8B-B14F-4D97-AF65-F5344CB8AC3E}">
        <p14:creationId xmlns:p14="http://schemas.microsoft.com/office/powerpoint/2010/main" val="40220707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is funny</a:t>
            </a:r>
            <a:endParaRPr lang="en-US" dirty="0"/>
          </a:p>
        </p:txBody>
      </p:sp>
      <p:sp>
        <p:nvSpPr>
          <p:cNvPr id="5" name="TextBox 4"/>
          <p:cNvSpPr txBox="1"/>
          <p:nvPr/>
        </p:nvSpPr>
        <p:spPr>
          <a:xfrm>
            <a:off x="1066800" y="1371600"/>
            <a:ext cx="2595582" cy="369332"/>
          </a:xfrm>
          <a:prstGeom prst="rect">
            <a:avLst/>
          </a:prstGeom>
          <a:noFill/>
        </p:spPr>
        <p:txBody>
          <a:bodyPr wrap="none" rtlCol="0">
            <a:spAutoFit/>
          </a:bodyPr>
          <a:lstStyle/>
          <a:p>
            <a:r>
              <a:rPr lang="en-US" dirty="0" smtClean="0"/>
              <a:t>Suspicious shift to the left</a:t>
            </a:r>
            <a:endParaRPr lang="en-US" dirty="0"/>
          </a:p>
        </p:txBody>
      </p:sp>
      <p:cxnSp>
        <p:nvCxnSpPr>
          <p:cNvPr id="7" name="Straight Arrow Connector 6"/>
          <p:cNvCxnSpPr>
            <a:stCxn id="5" idx="2"/>
          </p:cNvCxnSpPr>
          <p:nvPr/>
        </p:nvCxnSpPr>
        <p:spPr>
          <a:xfrm>
            <a:off x="2364591" y="1740932"/>
            <a:ext cx="1674009" cy="24500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1587500" y="457200"/>
            <a:ext cx="5956300" cy="5930900"/>
          </a:xfrm>
          <a:prstGeom prst="rect">
            <a:avLst/>
          </a:prstGeom>
        </p:spPr>
      </p:pic>
    </p:spTree>
    <p:extLst>
      <p:ext uri="{BB962C8B-B14F-4D97-AF65-F5344CB8AC3E}">
        <p14:creationId xmlns:p14="http://schemas.microsoft.com/office/powerpoint/2010/main" val="2042841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Schlitz detect which cities had undergone training?</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81828587"/>
              </p:ext>
            </p:extLst>
          </p:nvPr>
        </p:nvGraphicFramePr>
        <p:xfrm>
          <a:off x="3048000" y="1143000"/>
          <a:ext cx="2489200" cy="5194300"/>
        </p:xfrm>
        <a:graphic>
          <a:graphicData uri="http://schemas.openxmlformats.org/presentationml/2006/ole">
            <mc:AlternateContent xmlns:mc="http://schemas.openxmlformats.org/markup-compatibility/2006">
              <mc:Choice xmlns:v="urn:schemas-microsoft-com:vml" Requires="v">
                <p:oleObj spid="_x0000_s1046" name="Worksheet" r:id="rId3" imgW="2489200" imgH="5194300" progId="Excel.Sheet.12">
                  <p:embed/>
                </p:oleObj>
              </mc:Choice>
              <mc:Fallback>
                <p:oleObj name="Worksheet" r:id="rId3" imgW="2489200" imgH="5194300" progId="Excel.Sheet.12">
                  <p:embed/>
                  <p:pic>
                    <p:nvPicPr>
                      <p:cNvPr id="0" name=""/>
                      <p:cNvPicPr/>
                      <p:nvPr/>
                    </p:nvPicPr>
                    <p:blipFill>
                      <a:blip r:embed="rId4"/>
                      <a:stretch>
                        <a:fillRect/>
                      </a:stretch>
                    </p:blipFill>
                    <p:spPr>
                      <a:xfrm>
                        <a:off x="3048000" y="1143000"/>
                        <a:ext cx="2489200" cy="5194300"/>
                      </a:xfrm>
                      <a:prstGeom prst="rect">
                        <a:avLst/>
                      </a:prstGeom>
                    </p:spPr>
                  </p:pic>
                </p:oleObj>
              </mc:Fallback>
            </mc:AlternateContent>
          </a:graphicData>
        </a:graphic>
      </p:graphicFrame>
      <p:sp>
        <p:nvSpPr>
          <p:cNvPr id="9" name="TextBox 8"/>
          <p:cNvSpPr txBox="1"/>
          <p:nvPr/>
        </p:nvSpPr>
        <p:spPr>
          <a:xfrm>
            <a:off x="76200" y="1295400"/>
            <a:ext cx="2692400" cy="1200329"/>
          </a:xfrm>
          <a:prstGeom prst="rect">
            <a:avLst/>
          </a:prstGeom>
          <a:noFill/>
        </p:spPr>
        <p:txBody>
          <a:bodyPr wrap="square" rtlCol="0">
            <a:spAutoFit/>
          </a:bodyPr>
          <a:lstStyle/>
          <a:p>
            <a:r>
              <a:rPr lang="en-US" dirty="0" smtClean="0"/>
              <a:t>At 10% we only would talk to less than 10% of cities that did not underwent training. Not too bad</a:t>
            </a:r>
          </a:p>
        </p:txBody>
      </p:sp>
    </p:spTree>
    <p:extLst>
      <p:ext uri="{BB962C8B-B14F-4D97-AF65-F5344CB8AC3E}">
        <p14:creationId xmlns:p14="http://schemas.microsoft.com/office/powerpoint/2010/main" val="17914005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Schlitz detect which cities had undergone training?</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073051779"/>
              </p:ext>
            </p:extLst>
          </p:nvPr>
        </p:nvGraphicFramePr>
        <p:xfrm>
          <a:off x="3048000" y="1143000"/>
          <a:ext cx="3314700" cy="5194300"/>
        </p:xfrm>
        <a:graphic>
          <a:graphicData uri="http://schemas.openxmlformats.org/presentationml/2006/ole">
            <mc:AlternateContent xmlns:mc="http://schemas.openxmlformats.org/markup-compatibility/2006">
              <mc:Choice xmlns:v="urn:schemas-microsoft-com:vml" Requires="v">
                <p:oleObj spid="_x0000_s2070" name="Worksheet" r:id="rId3" imgW="3314700" imgH="5194300" progId="Excel.Sheet.12">
                  <p:embed/>
                </p:oleObj>
              </mc:Choice>
              <mc:Fallback>
                <p:oleObj name="Worksheet" r:id="rId3" imgW="3314700" imgH="5194300" progId="Excel.Sheet.12">
                  <p:embed/>
                  <p:pic>
                    <p:nvPicPr>
                      <p:cNvPr id="0" name=""/>
                      <p:cNvPicPr/>
                      <p:nvPr/>
                    </p:nvPicPr>
                    <p:blipFill>
                      <a:blip r:embed="rId4"/>
                      <a:stretch>
                        <a:fillRect/>
                      </a:stretch>
                    </p:blipFill>
                    <p:spPr>
                      <a:xfrm>
                        <a:off x="3048000" y="1143000"/>
                        <a:ext cx="3314700" cy="5194300"/>
                      </a:xfrm>
                      <a:prstGeom prst="rect">
                        <a:avLst/>
                      </a:prstGeom>
                    </p:spPr>
                  </p:pic>
                </p:oleObj>
              </mc:Fallback>
            </mc:AlternateContent>
          </a:graphicData>
        </a:graphic>
      </p:graphicFrame>
      <p:sp>
        <p:nvSpPr>
          <p:cNvPr id="8" name="TextBox 7"/>
          <p:cNvSpPr txBox="1"/>
          <p:nvPr/>
        </p:nvSpPr>
        <p:spPr>
          <a:xfrm>
            <a:off x="76200" y="3810000"/>
            <a:ext cx="2819400" cy="1754327"/>
          </a:xfrm>
          <a:prstGeom prst="rect">
            <a:avLst/>
          </a:prstGeom>
          <a:noFill/>
        </p:spPr>
        <p:txBody>
          <a:bodyPr wrap="square" rtlCol="0">
            <a:spAutoFit/>
          </a:bodyPr>
          <a:lstStyle/>
          <a:p>
            <a:r>
              <a:rPr lang="en-US" dirty="0" smtClean="0"/>
              <a:t>If we were to use </a:t>
            </a:r>
            <a:r>
              <a:rPr lang="en-US" dirty="0" err="1" smtClean="0"/>
              <a:t>Bonferroni</a:t>
            </a:r>
            <a:r>
              <a:rPr lang="en-US" dirty="0" smtClean="0"/>
              <a:t>, and a 0.1 significant value, we would need a corrected p-value of 0.1/250 = 0.0004. Which would give us </a:t>
            </a:r>
            <a:r>
              <a:rPr lang="en-US" b="1" dirty="0" smtClean="0"/>
              <a:t>ONLY 1 city</a:t>
            </a:r>
            <a:endParaRPr lang="en-US" b="1" dirty="0"/>
          </a:p>
        </p:txBody>
      </p:sp>
      <p:sp>
        <p:nvSpPr>
          <p:cNvPr id="9" name="TextBox 8"/>
          <p:cNvSpPr txBox="1"/>
          <p:nvPr/>
        </p:nvSpPr>
        <p:spPr>
          <a:xfrm>
            <a:off x="76200" y="1295400"/>
            <a:ext cx="2692400" cy="1200329"/>
          </a:xfrm>
          <a:prstGeom prst="rect">
            <a:avLst/>
          </a:prstGeom>
          <a:noFill/>
        </p:spPr>
        <p:txBody>
          <a:bodyPr wrap="square" rtlCol="0">
            <a:spAutoFit/>
          </a:bodyPr>
          <a:lstStyle/>
          <a:p>
            <a:r>
              <a:rPr lang="en-US" dirty="0" smtClean="0"/>
              <a:t>At 10% we only would talk to less than 10% of cities that did not underwent training. Not too bad</a:t>
            </a:r>
          </a:p>
        </p:txBody>
      </p:sp>
      <p:sp useBgFill="1">
        <p:nvSpPr>
          <p:cNvPr id="10" name="Rectangle 9"/>
          <p:cNvSpPr/>
          <p:nvPr/>
        </p:nvSpPr>
        <p:spPr>
          <a:xfrm>
            <a:off x="5537200" y="1066800"/>
            <a:ext cx="1600200" cy="5334000"/>
          </a:xfrm>
          <a:prstGeom prst="rect">
            <a:avLst/>
          </a:prstGeom>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8482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Schlitz detect which cities had undergone training?</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183289113"/>
              </p:ext>
            </p:extLst>
          </p:nvPr>
        </p:nvGraphicFramePr>
        <p:xfrm>
          <a:off x="3048000" y="1143000"/>
          <a:ext cx="3314700" cy="5194300"/>
        </p:xfrm>
        <a:graphic>
          <a:graphicData uri="http://schemas.openxmlformats.org/presentationml/2006/ole">
            <mc:AlternateContent xmlns:mc="http://schemas.openxmlformats.org/markup-compatibility/2006">
              <mc:Choice xmlns:v="urn:schemas-microsoft-com:vml" Requires="v">
                <p:oleObj spid="_x0000_s3094" name="Worksheet" r:id="rId3" imgW="3314700" imgH="5194300" progId="Excel.Sheet.12">
                  <p:embed/>
                </p:oleObj>
              </mc:Choice>
              <mc:Fallback>
                <p:oleObj name="Worksheet" r:id="rId3" imgW="3314700" imgH="5194300" progId="Excel.Sheet.12">
                  <p:embed/>
                  <p:pic>
                    <p:nvPicPr>
                      <p:cNvPr id="0" name=""/>
                      <p:cNvPicPr/>
                      <p:nvPr/>
                    </p:nvPicPr>
                    <p:blipFill>
                      <a:blip r:embed="rId4"/>
                      <a:stretch>
                        <a:fillRect/>
                      </a:stretch>
                    </p:blipFill>
                    <p:spPr>
                      <a:xfrm>
                        <a:off x="3048000" y="1143000"/>
                        <a:ext cx="3314700" cy="5194300"/>
                      </a:xfrm>
                      <a:prstGeom prst="rect">
                        <a:avLst/>
                      </a:prstGeom>
                    </p:spPr>
                  </p:pic>
                </p:oleObj>
              </mc:Fallback>
            </mc:AlternateContent>
          </a:graphicData>
        </a:graphic>
      </p:graphicFrame>
      <p:sp>
        <p:nvSpPr>
          <p:cNvPr id="8" name="TextBox 7"/>
          <p:cNvSpPr txBox="1"/>
          <p:nvPr/>
        </p:nvSpPr>
        <p:spPr>
          <a:xfrm>
            <a:off x="76200" y="3810000"/>
            <a:ext cx="2819400" cy="1754327"/>
          </a:xfrm>
          <a:prstGeom prst="rect">
            <a:avLst/>
          </a:prstGeom>
          <a:noFill/>
        </p:spPr>
        <p:txBody>
          <a:bodyPr wrap="square" rtlCol="0">
            <a:spAutoFit/>
          </a:bodyPr>
          <a:lstStyle/>
          <a:p>
            <a:r>
              <a:rPr lang="en-US" dirty="0" smtClean="0"/>
              <a:t>If we were to use </a:t>
            </a:r>
            <a:r>
              <a:rPr lang="en-US" dirty="0" err="1" smtClean="0"/>
              <a:t>Bonferroni</a:t>
            </a:r>
            <a:r>
              <a:rPr lang="en-US" dirty="0" smtClean="0"/>
              <a:t>, and a 0.1 significant value, we would need a corrected p-value of 0.1/250 = 0.0004. Which would give us </a:t>
            </a:r>
            <a:r>
              <a:rPr lang="en-US" b="1" dirty="0" smtClean="0"/>
              <a:t>ONLY 1 city</a:t>
            </a:r>
            <a:endParaRPr lang="en-US" b="1" dirty="0"/>
          </a:p>
        </p:txBody>
      </p:sp>
      <p:sp>
        <p:nvSpPr>
          <p:cNvPr id="9" name="TextBox 8"/>
          <p:cNvSpPr txBox="1"/>
          <p:nvPr/>
        </p:nvSpPr>
        <p:spPr>
          <a:xfrm>
            <a:off x="76200" y="1295400"/>
            <a:ext cx="2692400" cy="1200329"/>
          </a:xfrm>
          <a:prstGeom prst="rect">
            <a:avLst/>
          </a:prstGeom>
          <a:noFill/>
        </p:spPr>
        <p:txBody>
          <a:bodyPr wrap="square" rtlCol="0">
            <a:spAutoFit/>
          </a:bodyPr>
          <a:lstStyle/>
          <a:p>
            <a:r>
              <a:rPr lang="en-US" dirty="0" smtClean="0"/>
              <a:t>At 10% we only would talk to less than 10% of cities that did not underwent training. Not too bad</a:t>
            </a:r>
          </a:p>
        </p:txBody>
      </p:sp>
      <p:sp>
        <p:nvSpPr>
          <p:cNvPr id="3" name="TextBox 2"/>
          <p:cNvSpPr txBox="1"/>
          <p:nvPr/>
        </p:nvSpPr>
        <p:spPr>
          <a:xfrm>
            <a:off x="6477000" y="1143000"/>
            <a:ext cx="2561068" cy="646331"/>
          </a:xfrm>
          <a:prstGeom prst="rect">
            <a:avLst/>
          </a:prstGeom>
          <a:noFill/>
        </p:spPr>
        <p:txBody>
          <a:bodyPr wrap="none" rtlCol="0">
            <a:spAutoFit/>
          </a:bodyPr>
          <a:lstStyle/>
          <a:p>
            <a:r>
              <a:rPr lang="en-US" dirty="0" smtClean="0"/>
              <a:t>B.H. Procedure:</a:t>
            </a:r>
          </a:p>
          <a:p>
            <a:r>
              <a:rPr lang="en-US" dirty="0" smtClean="0"/>
              <a:t>Find max </a:t>
            </a:r>
            <a:r>
              <a:rPr lang="en-US" dirty="0" err="1" smtClean="0">
                <a:latin typeface="Times New Roman"/>
                <a:cs typeface="Times New Roman"/>
              </a:rPr>
              <a:t>i</a:t>
            </a:r>
            <a:r>
              <a:rPr lang="en-US" dirty="0" smtClean="0"/>
              <a:t>, </a:t>
            </a:r>
            <a:r>
              <a:rPr lang="en-US" dirty="0" err="1" smtClean="0"/>
              <a:t>s.t</a:t>
            </a:r>
            <a:r>
              <a:rPr lang="en-US" dirty="0" err="1" smtClean="0">
                <a:latin typeface="Times New Roman"/>
                <a:cs typeface="Times New Roman"/>
              </a:rPr>
              <a:t>.</a:t>
            </a:r>
            <a:r>
              <a:rPr lang="en-US" dirty="0" smtClean="0">
                <a:latin typeface="Times New Roman"/>
                <a:cs typeface="Times New Roman"/>
              </a:rPr>
              <a:t> Pi &lt; </a:t>
            </a:r>
            <a:r>
              <a:rPr lang="en-US" dirty="0" err="1" smtClean="0">
                <a:latin typeface="Times New Roman"/>
                <a:cs typeface="Times New Roman"/>
              </a:rPr>
              <a:t>i</a:t>
            </a:r>
            <a:r>
              <a:rPr lang="en-US" dirty="0" smtClean="0">
                <a:latin typeface="Times New Roman"/>
                <a:cs typeface="Times New Roman"/>
              </a:rPr>
              <a:t>/m*q</a:t>
            </a:r>
            <a:endParaRPr lang="en-US" dirty="0">
              <a:latin typeface="Times New Roman"/>
              <a:cs typeface="Times New Roman"/>
            </a:endParaRPr>
          </a:p>
        </p:txBody>
      </p:sp>
      <p:cxnSp>
        <p:nvCxnSpPr>
          <p:cNvPr id="6" name="Straight Connector 5"/>
          <p:cNvCxnSpPr/>
          <p:nvPr/>
        </p:nvCxnSpPr>
        <p:spPr>
          <a:xfrm>
            <a:off x="2819400" y="3848100"/>
            <a:ext cx="4114800" cy="0"/>
          </a:xfrm>
          <a:prstGeom prst="line">
            <a:avLst/>
          </a:prstGeom>
          <a:ln w="3810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578600" y="4191000"/>
            <a:ext cx="2322458" cy="369332"/>
          </a:xfrm>
          <a:prstGeom prst="rect">
            <a:avLst/>
          </a:prstGeom>
          <a:noFill/>
        </p:spPr>
        <p:txBody>
          <a:bodyPr wrap="none" rtlCol="0">
            <a:spAutoFit/>
          </a:bodyPr>
          <a:lstStyle/>
          <a:p>
            <a:r>
              <a:rPr lang="en-US" dirty="0" smtClean="0"/>
              <a:t>Which gives </a:t>
            </a:r>
            <a:r>
              <a:rPr lang="en-US" b="1" dirty="0" smtClean="0"/>
              <a:t>13 cities!</a:t>
            </a:r>
            <a:endParaRPr lang="en-US" b="1" dirty="0"/>
          </a:p>
        </p:txBody>
      </p:sp>
      <p:sp>
        <p:nvSpPr>
          <p:cNvPr id="12" name="TextBox 11"/>
          <p:cNvSpPr txBox="1"/>
          <p:nvPr/>
        </p:nvSpPr>
        <p:spPr>
          <a:xfrm>
            <a:off x="2209800" y="6488668"/>
            <a:ext cx="4956292" cy="369332"/>
          </a:xfrm>
          <a:prstGeom prst="rect">
            <a:avLst/>
          </a:prstGeom>
          <a:noFill/>
        </p:spPr>
        <p:txBody>
          <a:bodyPr wrap="none" rtlCol="0">
            <a:spAutoFit/>
          </a:bodyPr>
          <a:lstStyle/>
          <a:p>
            <a:r>
              <a:rPr lang="en-US" dirty="0" smtClean="0"/>
              <a:t>Script that generated this data available at class site</a:t>
            </a:r>
            <a:endParaRPr lang="en-US" dirty="0"/>
          </a:p>
        </p:txBody>
      </p:sp>
    </p:spTree>
    <p:extLst>
      <p:ext uri="{BB962C8B-B14F-4D97-AF65-F5344CB8AC3E}">
        <p14:creationId xmlns:p14="http://schemas.microsoft.com/office/powerpoint/2010/main" val="1525228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Lets get back to sequencing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74958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Our typical RNA </a:t>
            </a:r>
            <a:r>
              <a:rPr lang="en-US" smtClean="0"/>
              <a:t>quantification pipeline</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sp>
        <p:nvSpPr>
          <p:cNvPr id="11" name="TextBox 10"/>
          <p:cNvSpPr txBox="1"/>
          <p:nvPr/>
        </p:nvSpPr>
        <p:spPr bwMode="auto">
          <a:xfrm>
            <a:off x="5295902" y="2832100"/>
            <a:ext cx="3390900" cy="923330"/>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Produce RNA-</a:t>
            </a:r>
            <a:r>
              <a:rPr lang="en-US" dirty="0" err="1" smtClean="0">
                <a:solidFill>
                  <a:srgbClr val="000000"/>
                </a:solidFill>
                <a:latin typeface="Calibri" pitchFamily="34" charset="0"/>
              </a:rPr>
              <a:t>Seq</a:t>
            </a:r>
            <a:r>
              <a:rPr lang="en-US" dirty="0" smtClean="0">
                <a:solidFill>
                  <a:srgbClr val="000000"/>
                </a:solidFill>
                <a:latin typeface="Calibri" pitchFamily="34" charset="0"/>
              </a:rPr>
              <a:t> report</a:t>
            </a:r>
          </a:p>
          <a:p>
            <a:r>
              <a:rPr lang="en-US" dirty="0" smtClean="0">
                <a:solidFill>
                  <a:srgbClr val="000000"/>
                </a:solidFill>
                <a:latin typeface="Calibri" pitchFamily="34" charset="0"/>
              </a:rPr>
              <a:t>% aligned, % </a:t>
            </a:r>
            <a:r>
              <a:rPr lang="en-US" dirty="0" err="1" smtClean="0">
                <a:solidFill>
                  <a:srgbClr val="000000"/>
                </a:solidFill>
                <a:latin typeface="Calibri" pitchFamily="34" charset="0"/>
              </a:rPr>
              <a:t>intergenic</a:t>
            </a:r>
            <a:r>
              <a:rPr lang="en-US" dirty="0" smtClean="0">
                <a:solidFill>
                  <a:srgbClr val="000000"/>
                </a:solidFill>
                <a:latin typeface="Calibri" pitchFamily="34" charset="0"/>
              </a:rPr>
              <a:t>, % </a:t>
            </a:r>
            <a:r>
              <a:rPr lang="en-US" dirty="0" err="1" smtClean="0">
                <a:solidFill>
                  <a:srgbClr val="000000"/>
                </a:solidFill>
                <a:latin typeface="Calibri" pitchFamily="34" charset="0"/>
              </a:rPr>
              <a:t>exonic</a:t>
            </a:r>
            <a:r>
              <a:rPr lang="en-US" dirty="0" smtClean="0">
                <a:solidFill>
                  <a:srgbClr val="000000"/>
                </a:solidFill>
                <a:latin typeface="Calibri" pitchFamily="34" charset="0"/>
              </a:rPr>
              <a:t>, % UTR</a:t>
            </a:r>
          </a:p>
        </p:txBody>
      </p:sp>
      <p:sp>
        <p:nvSpPr>
          <p:cNvPr id="12" name="TextBox 11"/>
          <p:cNvSpPr txBox="1"/>
          <p:nvPr/>
        </p:nvSpPr>
        <p:spPr bwMode="auto">
          <a:xfrm>
            <a:off x="5295902" y="3886200"/>
            <a:ext cx="3395007" cy="369332"/>
          </a:xfrm>
          <a:prstGeom prst="rect">
            <a:avLst/>
          </a:prstGeom>
          <a:noFill/>
          <a:ln w="19050" cmpd="sng">
            <a:solidFill>
              <a:schemeClr val="accent4"/>
            </a:solidFill>
            <a:miter lim="800000"/>
            <a:headEnd/>
            <a:tailEnd/>
          </a:ln>
        </p:spPr>
        <p:txBody>
          <a:bodyPr wrap="square" rtlCol="0">
            <a:spAutoFit/>
          </a:bodyPr>
          <a:lstStyle/>
          <a:p>
            <a:r>
              <a:rPr lang="en-US" dirty="0" smtClean="0">
                <a:solidFill>
                  <a:srgbClr val="000000"/>
                </a:solidFill>
                <a:latin typeface="Calibri" pitchFamily="34" charset="0"/>
              </a:rPr>
              <a:t>Produce IGV/UCSC friendly files</a:t>
            </a:r>
            <a:endParaRPr lang="en-US" dirty="0">
              <a:solidFill>
                <a:srgbClr val="000000"/>
              </a:solidFill>
              <a:latin typeface="Calibri" pitchFamily="34" charset="0"/>
            </a:endParaRPr>
          </a:p>
        </p:txBody>
      </p:sp>
      <p:sp>
        <p:nvSpPr>
          <p:cNvPr id="13" name="TextBox 12"/>
          <p:cNvSpPr txBox="1"/>
          <p:nvPr/>
        </p:nvSpPr>
        <p:spPr bwMode="auto">
          <a:xfrm>
            <a:off x="673100" y="4775200"/>
            <a:ext cx="3060700" cy="369332"/>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Quantify </a:t>
            </a:r>
            <a:r>
              <a:rPr lang="en-US" dirty="0" err="1" smtClean="0">
                <a:solidFill>
                  <a:srgbClr val="000000"/>
                </a:solidFill>
                <a:latin typeface="Calibri" pitchFamily="34" charset="0"/>
              </a:rPr>
              <a:t>transcriptome</a:t>
            </a:r>
            <a:endParaRPr lang="en-US" dirty="0">
              <a:solidFill>
                <a:srgbClr val="000000"/>
              </a:solidFill>
              <a:latin typeface="Calibri" pitchFamily="34" charset="0"/>
            </a:endParaRPr>
          </a:p>
        </p:txBody>
      </p:sp>
      <p:sp>
        <p:nvSpPr>
          <p:cNvPr id="14" name="TextBox 13"/>
          <p:cNvSpPr txBox="1"/>
          <p:nvPr/>
        </p:nvSpPr>
        <p:spPr bwMode="auto">
          <a:xfrm>
            <a:off x="5295902" y="46482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Produce a table with normalized expression values</a:t>
            </a:r>
            <a:endParaRPr lang="en-US" dirty="0">
              <a:solidFill>
                <a:srgbClr val="000000"/>
              </a:solidFill>
              <a:latin typeface="Calibri" pitchFamily="34" charset="0"/>
            </a:endParaRPr>
          </a:p>
        </p:txBody>
      </p:sp>
      <p:sp>
        <p:nvSpPr>
          <p:cNvPr id="16" name="TextBox 15"/>
          <p:cNvSpPr txBox="1"/>
          <p:nvPr/>
        </p:nvSpPr>
        <p:spPr bwMode="auto">
          <a:xfrm>
            <a:off x="673100" y="5524500"/>
            <a:ext cx="3060700"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Call differentially expressed genes </a:t>
            </a:r>
          </a:p>
          <a:p>
            <a:pPr algn="ctr"/>
            <a:r>
              <a:rPr lang="en-US" dirty="0" smtClean="0">
                <a:solidFill>
                  <a:srgbClr val="000000"/>
                </a:solidFill>
                <a:latin typeface="Calibri" pitchFamily="34" charset="0"/>
              </a:rPr>
              <a:t>(if multiple samples)</a:t>
            </a:r>
            <a:endParaRPr lang="en-US" dirty="0">
              <a:solidFill>
                <a:srgbClr val="000000"/>
              </a:solidFill>
              <a:latin typeface="Calibri" pitchFamily="34" charset="0"/>
            </a:endParaRPr>
          </a:p>
        </p:txBody>
      </p:sp>
      <p:sp>
        <p:nvSpPr>
          <p:cNvPr id="17" name="TextBox 16"/>
          <p:cNvSpPr txBox="1"/>
          <p:nvPr/>
        </p:nvSpPr>
        <p:spPr bwMode="auto">
          <a:xfrm>
            <a:off x="5295902" y="5676900"/>
            <a:ext cx="3416299" cy="646331"/>
          </a:xfrm>
          <a:prstGeom prst="rect">
            <a:avLst/>
          </a:prstGeom>
          <a:noFill/>
          <a:ln w="19050" cmpd="sng">
            <a:solidFill>
              <a:srgbClr val="008000"/>
            </a:solidFill>
            <a:miter lim="800000"/>
            <a:headEnd/>
            <a:tailEnd/>
          </a:ln>
        </p:spPr>
        <p:txBody>
          <a:bodyPr wrap="square" rtlCol="0">
            <a:spAutoFit/>
          </a:bodyPr>
          <a:lstStyle/>
          <a:p>
            <a:r>
              <a:rPr lang="en-US" dirty="0" smtClean="0">
                <a:solidFill>
                  <a:srgbClr val="000000"/>
                </a:solidFill>
                <a:latin typeface="Calibri" pitchFamily="34" charset="0"/>
              </a:rPr>
              <a:t>Report pairwise significant genes that are differentially expressed</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40" name="Straight Arrow Connector 39"/>
          <p:cNvCxnSpPr>
            <a:stCxn id="10" idx="3"/>
            <a:endCxn id="11" idx="1"/>
          </p:cNvCxnSpPr>
          <p:nvPr/>
        </p:nvCxnSpPr>
        <p:spPr>
          <a:xfrm flipV="1">
            <a:off x="3733799" y="3293765"/>
            <a:ext cx="1562103" cy="28317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42" name="Straight Arrow Connector 41"/>
          <p:cNvCxnSpPr>
            <a:stCxn id="10" idx="3"/>
            <a:endCxn id="12" idx="1"/>
          </p:cNvCxnSpPr>
          <p:nvPr/>
        </p:nvCxnSpPr>
        <p:spPr>
          <a:xfrm>
            <a:off x="3733799" y="3576935"/>
            <a:ext cx="1562103" cy="49393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57" name="Straight Arrow Connector 56"/>
          <p:cNvCxnSpPr>
            <a:stCxn id="10" idx="2"/>
            <a:endCxn id="13" idx="0"/>
          </p:cNvCxnSpPr>
          <p:nvPr/>
        </p:nvCxnSpPr>
        <p:spPr>
          <a:xfrm>
            <a:off x="2203450" y="4038600"/>
            <a:ext cx="0" cy="736600"/>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0" name="Straight Arrow Connector 59"/>
          <p:cNvCxnSpPr>
            <a:stCxn id="13" idx="3"/>
            <a:endCxn id="14" idx="1"/>
          </p:cNvCxnSpPr>
          <p:nvPr/>
        </p:nvCxnSpPr>
        <p:spPr>
          <a:xfrm>
            <a:off x="3733800" y="4959866"/>
            <a:ext cx="1562102" cy="115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63" name="Straight Arrow Connector 62"/>
          <p:cNvCxnSpPr>
            <a:stCxn id="13" idx="2"/>
            <a:endCxn id="16" idx="0"/>
          </p:cNvCxnSpPr>
          <p:nvPr/>
        </p:nvCxnSpPr>
        <p:spPr>
          <a:xfrm>
            <a:off x="2203450" y="5144532"/>
            <a:ext cx="0" cy="379968"/>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66" name="Straight Arrow Connector 65"/>
          <p:cNvCxnSpPr>
            <a:stCxn id="16" idx="3"/>
            <a:endCxn id="17" idx="1"/>
          </p:cNvCxnSpPr>
          <p:nvPr/>
        </p:nvCxnSpPr>
        <p:spPr>
          <a:xfrm>
            <a:off x="3733800" y="5986165"/>
            <a:ext cx="1562102" cy="13901"/>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spTree>
    <p:extLst>
      <p:ext uri="{BB962C8B-B14F-4D97-AF65-F5344CB8AC3E}">
        <p14:creationId xmlns:p14="http://schemas.microsoft.com/office/powerpoint/2010/main" val="1310814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down)">
                                      <p:cBhvr>
                                        <p:cTn id="19" dur="500"/>
                                        <p:tgtEl>
                                          <p:spTgt spid="21"/>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childTnLst>
                          </p:cTn>
                        </p:par>
                        <p:par>
                          <p:cTn id="42" fill="hold">
                            <p:stCondLst>
                              <p:cond delay="500"/>
                            </p:stCondLst>
                            <p:childTnLst>
                              <p:par>
                                <p:cTn id="43" presetID="2" presetClass="entr" presetSubtype="1"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ppt_x</p:attrName>
                                        </p:attrNameLst>
                                      </p:cBhvr>
                                      <p:tavLst>
                                        <p:tav tm="0">
                                          <p:val>
                                            <p:strVal val="#ppt_x-#ppt_w*1.125000"/>
                                          </p:val>
                                        </p:tav>
                                        <p:tav tm="100000">
                                          <p:val>
                                            <p:strVal val="#ppt_x"/>
                                          </p:val>
                                        </p:tav>
                                      </p:tavLst>
                                    </p:anim>
                                    <p:animEffect transition="in" filter="wipe(right)">
                                      <p:cBhvr>
                                        <p:cTn id="52" dur="500"/>
                                        <p:tgtEl>
                                          <p:spTgt spid="40"/>
                                        </p:tgtEl>
                                      </p:cBhvr>
                                    </p:animEffect>
                                  </p:childTnLst>
                                </p:cTn>
                              </p:par>
                              <p:par>
                                <p:cTn id="53" presetID="12" presetClass="entr" presetSubtype="8"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ppt_x</p:attrName>
                                        </p:attrNameLst>
                                      </p:cBhvr>
                                      <p:tavLst>
                                        <p:tav tm="0">
                                          <p:val>
                                            <p:strVal val="#ppt_x-#ppt_w*1.125000"/>
                                          </p:val>
                                        </p:tav>
                                        <p:tav tm="100000">
                                          <p:val>
                                            <p:strVal val="#ppt_x"/>
                                          </p:val>
                                        </p:tav>
                                      </p:tavLst>
                                    </p:anim>
                                    <p:animEffect transition="in" filter="wipe(right)">
                                      <p:cBhvr>
                                        <p:cTn id="56" dur="500"/>
                                        <p:tgtEl>
                                          <p:spTgt spid="42"/>
                                        </p:tgtEl>
                                      </p:cBhvr>
                                    </p:animEffect>
                                  </p:childTnLst>
                                </p:cTn>
                              </p:par>
                            </p:childTnLst>
                          </p:cTn>
                        </p:par>
                        <p:par>
                          <p:cTn id="57" fill="hold">
                            <p:stCondLst>
                              <p:cond delay="500"/>
                            </p:stCondLst>
                            <p:childTnLst>
                              <p:par>
                                <p:cTn id="58" presetID="12" presetClass="entr" presetSubtype="8"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ppt_x</p:attrName>
                                        </p:attrNameLst>
                                      </p:cBhvr>
                                      <p:tavLst>
                                        <p:tav tm="0">
                                          <p:val>
                                            <p:strVal val="#ppt_x-#ppt_w*1.125000"/>
                                          </p:val>
                                        </p:tav>
                                        <p:tav tm="100000">
                                          <p:val>
                                            <p:strVal val="#ppt_x"/>
                                          </p:val>
                                        </p:tav>
                                      </p:tavLst>
                                    </p:anim>
                                    <p:animEffect transition="in" filter="wipe(right)">
                                      <p:cBhvr>
                                        <p:cTn id="61" dur="500"/>
                                        <p:tgtEl>
                                          <p:spTgt spid="1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p:tgtEl>
                                          <p:spTgt spid="12"/>
                                        </p:tgtEl>
                                        <p:attrNameLst>
                                          <p:attrName>ppt_x</p:attrName>
                                        </p:attrNameLst>
                                      </p:cBhvr>
                                      <p:tavLst>
                                        <p:tav tm="0">
                                          <p:val>
                                            <p:strVal val="#ppt_x-#ppt_w*1.125000"/>
                                          </p:val>
                                        </p:tav>
                                        <p:tav tm="100000">
                                          <p:val>
                                            <p:strVal val="#ppt_x"/>
                                          </p:val>
                                        </p:tav>
                                      </p:tavLst>
                                    </p:anim>
                                    <p:animEffect transition="in" filter="wipe(right)">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nodeType="click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p:tgtEl>
                                          <p:spTgt spid="57"/>
                                        </p:tgtEl>
                                        <p:attrNameLst>
                                          <p:attrName>ppt_y</p:attrName>
                                        </p:attrNameLst>
                                      </p:cBhvr>
                                      <p:tavLst>
                                        <p:tav tm="0">
                                          <p:val>
                                            <p:strVal val="#ppt_y-#ppt_h*1.125000"/>
                                          </p:val>
                                        </p:tav>
                                        <p:tav tm="100000">
                                          <p:val>
                                            <p:strVal val="#ppt_y"/>
                                          </p:val>
                                        </p:tav>
                                      </p:tavLst>
                                    </p:anim>
                                    <p:animEffect transition="in" filter="wipe(down)">
                                      <p:cBhvr>
                                        <p:cTn id="71" dur="500"/>
                                        <p:tgtEl>
                                          <p:spTgt spid="57"/>
                                        </p:tgtEl>
                                      </p:cBhvr>
                                    </p:animEffect>
                                  </p:childTnLst>
                                </p:cTn>
                              </p:par>
                            </p:childTnLst>
                          </p:cTn>
                        </p:par>
                        <p:par>
                          <p:cTn id="72" fill="hold">
                            <p:stCondLst>
                              <p:cond delay="500"/>
                            </p:stCondLst>
                            <p:childTnLst>
                              <p:par>
                                <p:cTn id="73" presetID="12" presetClass="entr" presetSubtype="1"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p:tgtEl>
                                          <p:spTgt spid="13"/>
                                        </p:tgtEl>
                                        <p:attrNameLst>
                                          <p:attrName>ppt_y</p:attrName>
                                        </p:attrNameLst>
                                      </p:cBhvr>
                                      <p:tavLst>
                                        <p:tav tm="0">
                                          <p:val>
                                            <p:strVal val="#ppt_y-#ppt_h*1.125000"/>
                                          </p:val>
                                        </p:tav>
                                        <p:tav tm="100000">
                                          <p:val>
                                            <p:strVal val="#ppt_y"/>
                                          </p:val>
                                        </p:tav>
                                      </p:tavLst>
                                    </p:anim>
                                    <p:animEffect transition="in" filter="wipe(down)">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nodeType="click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additive="base">
                                        <p:cTn id="81" dur="500"/>
                                        <p:tgtEl>
                                          <p:spTgt spid="60"/>
                                        </p:tgtEl>
                                        <p:attrNameLst>
                                          <p:attrName>ppt_x</p:attrName>
                                        </p:attrNameLst>
                                      </p:cBhvr>
                                      <p:tavLst>
                                        <p:tav tm="0">
                                          <p:val>
                                            <p:strVal val="#ppt_x-#ppt_w*1.125000"/>
                                          </p:val>
                                        </p:tav>
                                        <p:tav tm="100000">
                                          <p:val>
                                            <p:strVal val="#ppt_x"/>
                                          </p:val>
                                        </p:tav>
                                      </p:tavLst>
                                    </p:anim>
                                    <p:animEffect transition="in" filter="wipe(right)">
                                      <p:cBhvr>
                                        <p:cTn id="82" dur="500"/>
                                        <p:tgtEl>
                                          <p:spTgt spid="60"/>
                                        </p:tgtEl>
                                      </p:cBhvr>
                                    </p:animEffect>
                                  </p:childTnLst>
                                </p:cTn>
                              </p:par>
                            </p:childTnLst>
                          </p:cTn>
                        </p:par>
                        <p:par>
                          <p:cTn id="83" fill="hold">
                            <p:stCondLst>
                              <p:cond delay="500"/>
                            </p:stCondLst>
                            <p:childTnLst>
                              <p:par>
                                <p:cTn id="84" presetID="1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p:tgtEl>
                                          <p:spTgt spid="14"/>
                                        </p:tgtEl>
                                        <p:attrNameLst>
                                          <p:attrName>ppt_x</p:attrName>
                                        </p:attrNameLst>
                                      </p:cBhvr>
                                      <p:tavLst>
                                        <p:tav tm="0">
                                          <p:val>
                                            <p:strVal val="#ppt_x-#ppt_w*1.125000"/>
                                          </p:val>
                                        </p:tav>
                                        <p:tav tm="100000">
                                          <p:val>
                                            <p:strVal val="#ppt_x"/>
                                          </p:val>
                                        </p:tav>
                                      </p:tavLst>
                                    </p:anim>
                                    <p:animEffect transition="in" filter="wipe(right)">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1"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p:tgtEl>
                                          <p:spTgt spid="16"/>
                                        </p:tgtEl>
                                        <p:attrNameLst>
                                          <p:attrName>ppt_y</p:attrName>
                                        </p:attrNameLst>
                                      </p:cBhvr>
                                      <p:tavLst>
                                        <p:tav tm="0">
                                          <p:val>
                                            <p:strVal val="#ppt_y-#ppt_h*1.125000"/>
                                          </p:val>
                                        </p:tav>
                                        <p:tav tm="100000">
                                          <p:val>
                                            <p:strVal val="#ppt_y"/>
                                          </p:val>
                                        </p:tav>
                                      </p:tavLst>
                                    </p:anim>
                                    <p:animEffect transition="in" filter="wipe(down)">
                                      <p:cBhvr>
                                        <p:cTn id="93" dur="500"/>
                                        <p:tgtEl>
                                          <p:spTgt spid="16"/>
                                        </p:tgtEl>
                                      </p:cBhvr>
                                    </p:animEffect>
                                  </p:childTnLst>
                                </p:cTn>
                              </p:par>
                            </p:childTnLst>
                          </p:cTn>
                        </p:par>
                        <p:par>
                          <p:cTn id="94" fill="hold">
                            <p:stCondLst>
                              <p:cond delay="500"/>
                            </p:stCondLst>
                            <p:childTnLst>
                              <p:par>
                                <p:cTn id="95" presetID="12" presetClass="entr" presetSubtype="1"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p:tgtEl>
                                          <p:spTgt spid="63"/>
                                        </p:tgtEl>
                                        <p:attrNameLst>
                                          <p:attrName>ppt_y</p:attrName>
                                        </p:attrNameLst>
                                      </p:cBhvr>
                                      <p:tavLst>
                                        <p:tav tm="0">
                                          <p:val>
                                            <p:strVal val="#ppt_y-#ppt_h*1.125000"/>
                                          </p:val>
                                        </p:tav>
                                        <p:tav tm="100000">
                                          <p:val>
                                            <p:strVal val="#ppt_y"/>
                                          </p:val>
                                        </p:tav>
                                      </p:tavLst>
                                    </p:anim>
                                    <p:animEffect transition="in" filter="wipe(down)">
                                      <p:cBhvr>
                                        <p:cTn id="98" dur="500"/>
                                        <p:tgtEl>
                                          <p:spTgt spid="63"/>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nodeType="click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p:tgtEl>
                                          <p:spTgt spid="66"/>
                                        </p:tgtEl>
                                        <p:attrNameLst>
                                          <p:attrName>ppt_x</p:attrName>
                                        </p:attrNameLst>
                                      </p:cBhvr>
                                      <p:tavLst>
                                        <p:tav tm="0">
                                          <p:val>
                                            <p:strVal val="#ppt_x-#ppt_w*1.125000"/>
                                          </p:val>
                                        </p:tav>
                                        <p:tav tm="100000">
                                          <p:val>
                                            <p:strVal val="#ppt_x"/>
                                          </p:val>
                                        </p:tav>
                                      </p:tavLst>
                                    </p:anim>
                                    <p:animEffect transition="in" filter="wipe(right)">
                                      <p:cBhvr>
                                        <p:cTn id="104" dur="500"/>
                                        <p:tgtEl>
                                          <p:spTgt spid="66"/>
                                        </p:tgtEl>
                                      </p:cBhvr>
                                    </p:animEffect>
                                  </p:childTnLst>
                                </p:cTn>
                              </p:par>
                            </p:childTnLst>
                          </p:cTn>
                        </p:par>
                        <p:par>
                          <p:cTn id="105" fill="hold">
                            <p:stCondLst>
                              <p:cond delay="500"/>
                            </p:stCondLst>
                            <p:childTnLst>
                              <p:par>
                                <p:cTn id="106" presetID="12" presetClass="entr" presetSubtype="8"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500"/>
                                        <p:tgtEl>
                                          <p:spTgt spid="17"/>
                                        </p:tgtEl>
                                        <p:attrNameLst>
                                          <p:attrName>ppt_x</p:attrName>
                                        </p:attrNameLst>
                                      </p:cBhvr>
                                      <p:tavLst>
                                        <p:tav tm="0">
                                          <p:val>
                                            <p:strVal val="#ppt_x-#ppt_w*1.125000"/>
                                          </p:val>
                                        </p:tav>
                                        <p:tav tm="100000">
                                          <p:val>
                                            <p:strVal val="#ppt_x"/>
                                          </p:val>
                                        </p:tav>
                                      </p:tavLst>
                                    </p:anim>
                                    <p:animEffect transition="in" filter="wipe(right)">
                                      <p:cBhvr>
                                        <p:cTn id="10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Alignment requires pre-processing</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sp>
        <p:nvSpPr>
          <p:cNvPr id="26" name="TextBox 25"/>
          <p:cNvSpPr txBox="1"/>
          <p:nvPr/>
        </p:nvSpPr>
        <p:spPr>
          <a:xfrm>
            <a:off x="228600" y="4724400"/>
            <a:ext cx="8382000" cy="1323439"/>
          </a:xfrm>
          <a:prstGeom prst="rect">
            <a:avLst/>
          </a:prstGeom>
          <a:noFill/>
        </p:spPr>
        <p:txBody>
          <a:bodyPr wrap="square" rtlCol="0">
            <a:spAutoFit/>
          </a:bodyPr>
          <a:lstStyle/>
          <a:p>
            <a:r>
              <a:rPr lang="en-US" sz="1600" dirty="0">
                <a:latin typeface="Courier"/>
                <a:cs typeface="Courier"/>
              </a:rPr>
              <a:t>bowtie2-build -f mm10.fa </a:t>
            </a:r>
            <a:r>
              <a:rPr lang="en-US" sz="1600" dirty="0" smtClean="0">
                <a:latin typeface="Courier"/>
                <a:cs typeface="Courier"/>
              </a:rPr>
              <a:t>mm10</a:t>
            </a:r>
          </a:p>
          <a:p>
            <a:endParaRPr lang="en-US" sz="1600" dirty="0" smtClean="0">
              <a:latin typeface="Courier"/>
              <a:cs typeface="Courier"/>
            </a:endParaRPr>
          </a:p>
          <a:p>
            <a:r>
              <a:rPr lang="en-US" sz="1600" dirty="0" err="1" smtClean="0">
                <a:latin typeface="Courier"/>
                <a:cs typeface="Courier"/>
              </a:rPr>
              <a:t>rsem</a:t>
            </a:r>
            <a:r>
              <a:rPr lang="en-US" sz="1600" dirty="0">
                <a:latin typeface="Courier"/>
                <a:cs typeface="Courier"/>
              </a:rPr>
              <a:t>-prepare-reference \</a:t>
            </a:r>
          </a:p>
          <a:p>
            <a:r>
              <a:rPr lang="en-US" sz="1600" dirty="0">
                <a:latin typeface="Courier"/>
                <a:cs typeface="Courier"/>
              </a:rPr>
              <a:t>--</a:t>
            </a:r>
            <a:r>
              <a:rPr lang="en-US" sz="1600" dirty="0" err="1">
                <a:latin typeface="Courier"/>
                <a:cs typeface="Courier"/>
              </a:rPr>
              <a:t>gtf</a:t>
            </a:r>
            <a:r>
              <a:rPr lang="en-US" sz="1600" dirty="0">
                <a:latin typeface="Courier"/>
                <a:cs typeface="Courier"/>
              </a:rPr>
              <a:t> </a:t>
            </a:r>
            <a:r>
              <a:rPr lang="en-US" sz="1600" dirty="0" err="1">
                <a:latin typeface="Courier"/>
                <a:cs typeface="Courier"/>
              </a:rPr>
              <a:t>ucsc.gtf</a:t>
            </a:r>
            <a:r>
              <a:rPr lang="en-US" sz="1600" dirty="0">
                <a:latin typeface="Courier"/>
                <a:cs typeface="Courier"/>
              </a:rPr>
              <a:t> --transcript-to-gene-map </a:t>
            </a:r>
            <a:r>
              <a:rPr lang="en-US" sz="1600" dirty="0" err="1">
                <a:latin typeface="Courier"/>
                <a:cs typeface="Courier"/>
              </a:rPr>
              <a:t>ucsc_into_genesymbol.rsem</a:t>
            </a:r>
            <a:r>
              <a:rPr lang="en-US" sz="1600" dirty="0">
                <a:latin typeface="Courier"/>
                <a:cs typeface="Courier"/>
              </a:rPr>
              <a:t> \</a:t>
            </a:r>
          </a:p>
          <a:p>
            <a:r>
              <a:rPr lang="en-US" sz="1600" dirty="0">
                <a:latin typeface="Courier"/>
                <a:cs typeface="Courier"/>
              </a:rPr>
              <a:t>mm10.fa mm10.rsem</a:t>
            </a:r>
          </a:p>
        </p:txBody>
      </p:sp>
    </p:spTree>
    <p:extLst>
      <p:ext uri="{BB962C8B-B14F-4D97-AF65-F5344CB8AC3E}">
        <p14:creationId xmlns:p14="http://schemas.microsoft.com/office/powerpoint/2010/main" val="42516916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Biology slowly becoming a “big data” science</a:t>
            </a:r>
            <a:endParaRPr lang="en-US" dirty="0"/>
          </a:p>
        </p:txBody>
      </p:sp>
      <p:sp>
        <p:nvSpPr>
          <p:cNvPr id="3" name="Rectangle 5"/>
          <p:cNvSpPr>
            <a:spLocks/>
          </p:cNvSpPr>
          <p:nvPr/>
        </p:nvSpPr>
        <p:spPr bwMode="auto">
          <a:xfrm>
            <a:off x="381000" y="2057400"/>
            <a:ext cx="1409700" cy="631825"/>
          </a:xfrm>
          <a:prstGeom prst="rect">
            <a:avLst/>
          </a:prstGeom>
          <a:noFill/>
          <a:ln w="12700" cap="flat">
            <a:noFill/>
            <a:miter lim="800000"/>
            <a:headEnd type="none" w="med" len="med"/>
            <a:tailEnd type="none" w="med" len="med"/>
          </a:ln>
        </p:spPr>
        <p:txBody>
          <a:bodyPr lIns="0" tIns="0" rIns="0" bIns="0" anchor="ctr"/>
          <a:lstStyle/>
          <a:p>
            <a:pPr>
              <a:lnSpc>
                <a:spcPct val="80000"/>
              </a:lnSpc>
              <a:defRPr/>
            </a:pPr>
            <a:r>
              <a:rPr lang="en-US" sz="2400" dirty="0">
                <a:solidFill>
                  <a:srgbClr val="3344AA"/>
                </a:solidFill>
                <a:latin typeface="Gill Sans MT"/>
                <a:ea typeface="Gill Sans" pitchFamily="-65" charset="0"/>
                <a:cs typeface="Gill Sans" pitchFamily="-65" charset="0"/>
              </a:rPr>
              <a:t>Sequenced reads</a:t>
            </a:r>
          </a:p>
        </p:txBody>
      </p:sp>
      <p:grpSp>
        <p:nvGrpSpPr>
          <p:cNvPr id="4" name="Group 6"/>
          <p:cNvGrpSpPr>
            <a:grpSpLocks/>
          </p:cNvGrpSpPr>
          <p:nvPr/>
        </p:nvGrpSpPr>
        <p:grpSpPr bwMode="auto">
          <a:xfrm>
            <a:off x="260350" y="2860675"/>
            <a:ext cx="1652587" cy="841375"/>
            <a:chOff x="0" y="0"/>
            <a:chExt cx="1736" cy="883"/>
          </a:xfrm>
        </p:grpSpPr>
        <p:sp>
          <p:nvSpPr>
            <p:cNvPr id="5" name="Line 7"/>
            <p:cNvSpPr>
              <a:spLocks noChangeShapeType="1"/>
            </p:cNvSpPr>
            <p:nvPr/>
          </p:nvSpPr>
          <p:spPr bwMode="auto">
            <a:xfrm>
              <a:off x="183" y="6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6" name="Line 8"/>
            <p:cNvSpPr>
              <a:spLocks noChangeShapeType="1"/>
            </p:cNvSpPr>
            <p:nvPr/>
          </p:nvSpPr>
          <p:spPr bwMode="auto">
            <a:xfrm>
              <a:off x="400" y="20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7" name="Line 9"/>
            <p:cNvSpPr>
              <a:spLocks noChangeShapeType="1"/>
            </p:cNvSpPr>
            <p:nvPr/>
          </p:nvSpPr>
          <p:spPr bwMode="auto">
            <a:xfrm>
              <a:off x="272" y="14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8" name="Line 10"/>
            <p:cNvSpPr>
              <a:spLocks noChangeShapeType="1"/>
            </p:cNvSpPr>
            <p:nvPr/>
          </p:nvSpPr>
          <p:spPr bwMode="auto">
            <a:xfrm>
              <a:off x="312" y="30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9" name="Line 11"/>
            <p:cNvSpPr>
              <a:spLocks noChangeShapeType="1"/>
            </p:cNvSpPr>
            <p:nvPr/>
          </p:nvSpPr>
          <p:spPr bwMode="auto">
            <a:xfrm>
              <a:off x="489" y="11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0" name="Line 12"/>
            <p:cNvSpPr>
              <a:spLocks noChangeShapeType="1"/>
            </p:cNvSpPr>
            <p:nvPr/>
          </p:nvSpPr>
          <p:spPr bwMode="auto">
            <a:xfrm>
              <a:off x="560" y="2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1" name="Line 13"/>
            <p:cNvSpPr>
              <a:spLocks noChangeShapeType="1"/>
            </p:cNvSpPr>
            <p:nvPr/>
          </p:nvSpPr>
          <p:spPr bwMode="auto">
            <a:xfrm>
              <a:off x="137" y="22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2" name="Line 14"/>
            <p:cNvSpPr>
              <a:spLocks noChangeShapeType="1"/>
            </p:cNvSpPr>
            <p:nvPr/>
          </p:nvSpPr>
          <p:spPr bwMode="auto">
            <a:xfrm>
              <a:off x="560" y="3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3" name="Line 15"/>
            <p:cNvSpPr>
              <a:spLocks noChangeShapeType="1"/>
            </p:cNvSpPr>
            <p:nvPr/>
          </p:nvSpPr>
          <p:spPr bwMode="auto">
            <a:xfrm>
              <a:off x="649" y="2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4" name="Line 16"/>
            <p:cNvSpPr>
              <a:spLocks noChangeShapeType="1"/>
            </p:cNvSpPr>
            <p:nvPr/>
          </p:nvSpPr>
          <p:spPr bwMode="auto">
            <a:xfrm>
              <a:off x="752" y="12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5" name="Line 17"/>
            <p:cNvSpPr>
              <a:spLocks noChangeShapeType="1"/>
            </p:cNvSpPr>
            <p:nvPr/>
          </p:nvSpPr>
          <p:spPr bwMode="auto">
            <a:xfrm>
              <a:off x="967" y="423"/>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6" name="Line 18"/>
            <p:cNvSpPr>
              <a:spLocks noChangeShapeType="1"/>
            </p:cNvSpPr>
            <p:nvPr/>
          </p:nvSpPr>
          <p:spPr bwMode="auto">
            <a:xfrm>
              <a:off x="640" y="3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7" name="Line 19"/>
            <p:cNvSpPr>
              <a:spLocks noChangeShapeType="1"/>
            </p:cNvSpPr>
            <p:nvPr/>
          </p:nvSpPr>
          <p:spPr bwMode="auto">
            <a:xfrm>
              <a:off x="400" y="40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8" name="Line 20"/>
            <p:cNvSpPr>
              <a:spLocks noChangeShapeType="1"/>
            </p:cNvSpPr>
            <p:nvPr/>
          </p:nvSpPr>
          <p:spPr bwMode="auto">
            <a:xfrm>
              <a:off x="137" y="3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19" name="Line 21"/>
            <p:cNvSpPr>
              <a:spLocks noChangeShapeType="1"/>
            </p:cNvSpPr>
            <p:nvPr/>
          </p:nvSpPr>
          <p:spPr bwMode="auto">
            <a:xfrm>
              <a:off x="0" y="29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0" name="Line 22"/>
            <p:cNvSpPr>
              <a:spLocks noChangeShapeType="1"/>
            </p:cNvSpPr>
            <p:nvPr/>
          </p:nvSpPr>
          <p:spPr bwMode="auto">
            <a:xfrm>
              <a:off x="927" y="3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1" name="Line 23"/>
            <p:cNvSpPr>
              <a:spLocks noChangeShapeType="1"/>
            </p:cNvSpPr>
            <p:nvPr/>
          </p:nvSpPr>
          <p:spPr bwMode="auto">
            <a:xfrm>
              <a:off x="1144" y="177"/>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2" name="Line 24"/>
            <p:cNvSpPr>
              <a:spLocks noChangeShapeType="1"/>
            </p:cNvSpPr>
            <p:nvPr/>
          </p:nvSpPr>
          <p:spPr bwMode="auto">
            <a:xfrm>
              <a:off x="1016" y="11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3" name="Line 25"/>
            <p:cNvSpPr>
              <a:spLocks noChangeShapeType="1"/>
            </p:cNvSpPr>
            <p:nvPr/>
          </p:nvSpPr>
          <p:spPr bwMode="auto">
            <a:xfrm>
              <a:off x="1056"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4" name="Line 26"/>
            <p:cNvSpPr>
              <a:spLocks noChangeShapeType="1"/>
            </p:cNvSpPr>
            <p:nvPr/>
          </p:nvSpPr>
          <p:spPr bwMode="auto">
            <a:xfrm>
              <a:off x="1232" y="8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5" name="Line 27"/>
            <p:cNvSpPr>
              <a:spLocks noChangeShapeType="1"/>
            </p:cNvSpPr>
            <p:nvPr/>
          </p:nvSpPr>
          <p:spPr bwMode="auto">
            <a:xfrm>
              <a:off x="1304" y="24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6" name="Line 28"/>
            <p:cNvSpPr>
              <a:spLocks noChangeShapeType="1"/>
            </p:cNvSpPr>
            <p:nvPr/>
          </p:nvSpPr>
          <p:spPr bwMode="auto">
            <a:xfrm>
              <a:off x="881" y="192"/>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7" name="Line 29"/>
            <p:cNvSpPr>
              <a:spLocks noChangeShapeType="1"/>
            </p:cNvSpPr>
            <p:nvPr/>
          </p:nvSpPr>
          <p:spPr bwMode="auto">
            <a:xfrm>
              <a:off x="1304" y="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8" name="Line 30"/>
            <p:cNvSpPr>
              <a:spLocks noChangeShapeType="1"/>
            </p:cNvSpPr>
            <p:nvPr/>
          </p:nvSpPr>
          <p:spPr bwMode="auto">
            <a:xfrm>
              <a:off x="1392" y="168"/>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29" name="Line 31"/>
            <p:cNvSpPr>
              <a:spLocks noChangeShapeType="1"/>
            </p:cNvSpPr>
            <p:nvPr/>
          </p:nvSpPr>
          <p:spPr bwMode="auto">
            <a:xfrm>
              <a:off x="1496" y="8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0" name="Line 32"/>
            <p:cNvSpPr>
              <a:spLocks noChangeShapeType="1"/>
            </p:cNvSpPr>
            <p:nvPr/>
          </p:nvSpPr>
          <p:spPr bwMode="auto">
            <a:xfrm>
              <a:off x="1559" y="272"/>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1" name="Line 33"/>
            <p:cNvSpPr>
              <a:spLocks noChangeShapeType="1"/>
            </p:cNvSpPr>
            <p:nvPr/>
          </p:nvSpPr>
          <p:spPr bwMode="auto">
            <a:xfrm>
              <a:off x="1384" y="360"/>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2" name="Line 34"/>
            <p:cNvSpPr>
              <a:spLocks noChangeShapeType="1"/>
            </p:cNvSpPr>
            <p:nvPr/>
          </p:nvSpPr>
          <p:spPr bwMode="auto">
            <a:xfrm>
              <a:off x="1144" y="368"/>
              <a:ext cx="177"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3" name="Line 35"/>
            <p:cNvSpPr>
              <a:spLocks noChangeShapeType="1"/>
            </p:cNvSpPr>
            <p:nvPr/>
          </p:nvSpPr>
          <p:spPr bwMode="auto">
            <a:xfrm>
              <a:off x="881" y="337"/>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4" name="Line 36"/>
            <p:cNvSpPr>
              <a:spLocks noChangeShapeType="1"/>
            </p:cNvSpPr>
            <p:nvPr/>
          </p:nvSpPr>
          <p:spPr bwMode="auto">
            <a:xfrm>
              <a:off x="792" y="263"/>
              <a:ext cx="175" cy="0"/>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5" name="Line 37"/>
            <p:cNvSpPr>
              <a:spLocks noChangeShapeType="1"/>
            </p:cNvSpPr>
            <p:nvPr/>
          </p:nvSpPr>
          <p:spPr bwMode="auto">
            <a:xfrm>
              <a:off x="240" y="72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6" name="Line 38"/>
            <p:cNvSpPr>
              <a:spLocks noChangeShapeType="1"/>
            </p:cNvSpPr>
            <p:nvPr/>
          </p:nvSpPr>
          <p:spPr bwMode="auto">
            <a:xfrm>
              <a:off x="449" y="4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7" name="Line 39"/>
            <p:cNvSpPr>
              <a:spLocks noChangeShapeType="1"/>
            </p:cNvSpPr>
            <p:nvPr/>
          </p:nvSpPr>
          <p:spPr bwMode="auto">
            <a:xfrm>
              <a:off x="200" y="62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8" name="Line 40"/>
            <p:cNvSpPr>
              <a:spLocks noChangeShapeType="1"/>
            </p:cNvSpPr>
            <p:nvPr/>
          </p:nvSpPr>
          <p:spPr bwMode="auto">
            <a:xfrm>
              <a:off x="375"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39" name="Line 41"/>
            <p:cNvSpPr>
              <a:spLocks noChangeShapeType="1"/>
            </p:cNvSpPr>
            <p:nvPr/>
          </p:nvSpPr>
          <p:spPr bwMode="auto">
            <a:xfrm>
              <a:off x="649" y="87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0" name="Line 42"/>
            <p:cNvSpPr>
              <a:spLocks noChangeShapeType="1"/>
            </p:cNvSpPr>
            <p:nvPr/>
          </p:nvSpPr>
          <p:spPr bwMode="auto">
            <a:xfrm>
              <a:off x="320" y="8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1" name="Line 43"/>
            <p:cNvSpPr>
              <a:spLocks noChangeShapeType="1"/>
            </p:cNvSpPr>
            <p:nvPr/>
          </p:nvSpPr>
          <p:spPr bwMode="auto">
            <a:xfrm>
              <a:off x="720" y="47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2" name="Line 44"/>
            <p:cNvSpPr>
              <a:spLocks noChangeShapeType="1"/>
            </p:cNvSpPr>
            <p:nvPr/>
          </p:nvSpPr>
          <p:spPr bwMode="auto">
            <a:xfrm>
              <a:off x="640" y="55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3" name="Line 45"/>
            <p:cNvSpPr>
              <a:spLocks noChangeShapeType="1"/>
            </p:cNvSpPr>
            <p:nvPr/>
          </p:nvSpPr>
          <p:spPr bwMode="auto">
            <a:xfrm>
              <a:off x="735" y="71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4" name="Line 46"/>
            <p:cNvSpPr>
              <a:spLocks noChangeShapeType="1"/>
            </p:cNvSpPr>
            <p:nvPr/>
          </p:nvSpPr>
          <p:spPr bwMode="auto">
            <a:xfrm>
              <a:off x="560" y="63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5" name="Line 47"/>
            <p:cNvSpPr>
              <a:spLocks noChangeShapeType="1"/>
            </p:cNvSpPr>
            <p:nvPr/>
          </p:nvSpPr>
          <p:spPr bwMode="auto">
            <a:xfrm>
              <a:off x="560" y="78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6" name="Line 48"/>
            <p:cNvSpPr>
              <a:spLocks noChangeShapeType="1"/>
            </p:cNvSpPr>
            <p:nvPr/>
          </p:nvSpPr>
          <p:spPr bwMode="auto">
            <a:xfrm>
              <a:off x="472" y="71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7" name="Line 49"/>
            <p:cNvSpPr>
              <a:spLocks noChangeShapeType="1"/>
            </p:cNvSpPr>
            <p:nvPr/>
          </p:nvSpPr>
          <p:spPr bwMode="auto">
            <a:xfrm>
              <a:off x="1496"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8" name="Line 50"/>
            <p:cNvSpPr>
              <a:spLocks noChangeShapeType="1"/>
            </p:cNvSpPr>
            <p:nvPr/>
          </p:nvSpPr>
          <p:spPr bwMode="auto">
            <a:xfrm>
              <a:off x="961" y="8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49" name="Line 51"/>
            <p:cNvSpPr>
              <a:spLocks noChangeShapeType="1"/>
            </p:cNvSpPr>
            <p:nvPr/>
          </p:nvSpPr>
          <p:spPr bwMode="auto">
            <a:xfrm>
              <a:off x="855" y="59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0" name="Line 52"/>
            <p:cNvSpPr>
              <a:spLocks noChangeShapeType="1"/>
            </p:cNvSpPr>
            <p:nvPr/>
          </p:nvSpPr>
          <p:spPr bwMode="auto">
            <a:xfrm>
              <a:off x="961" y="511"/>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1" name="Line 53"/>
            <p:cNvSpPr>
              <a:spLocks noChangeShapeType="1"/>
            </p:cNvSpPr>
            <p:nvPr/>
          </p:nvSpPr>
          <p:spPr bwMode="auto">
            <a:xfrm>
              <a:off x="1176" y="81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2" name="Line 54"/>
            <p:cNvSpPr>
              <a:spLocks noChangeShapeType="1"/>
            </p:cNvSpPr>
            <p:nvPr/>
          </p:nvSpPr>
          <p:spPr bwMode="auto">
            <a:xfrm>
              <a:off x="849" y="78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3" name="Line 55"/>
            <p:cNvSpPr>
              <a:spLocks noChangeShapeType="1"/>
            </p:cNvSpPr>
            <p:nvPr/>
          </p:nvSpPr>
          <p:spPr bwMode="auto">
            <a:xfrm>
              <a:off x="1441" y="465"/>
              <a:ext cx="173"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4" name="Line 56"/>
            <p:cNvSpPr>
              <a:spLocks noChangeShapeType="1"/>
            </p:cNvSpPr>
            <p:nvPr/>
          </p:nvSpPr>
          <p:spPr bwMode="auto">
            <a:xfrm>
              <a:off x="1224" y="50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5" name="Line 57"/>
            <p:cNvSpPr>
              <a:spLocks noChangeShapeType="1"/>
            </p:cNvSpPr>
            <p:nvPr/>
          </p:nvSpPr>
          <p:spPr bwMode="auto">
            <a:xfrm>
              <a:off x="1264" y="66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6" name="Line 58"/>
            <p:cNvSpPr>
              <a:spLocks noChangeShapeType="1"/>
            </p:cNvSpPr>
            <p:nvPr/>
          </p:nvSpPr>
          <p:spPr bwMode="auto">
            <a:xfrm>
              <a:off x="1087" y="585"/>
              <a:ext cx="175" cy="2"/>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7" name="Line 59"/>
            <p:cNvSpPr>
              <a:spLocks noChangeShapeType="1"/>
            </p:cNvSpPr>
            <p:nvPr/>
          </p:nvSpPr>
          <p:spPr bwMode="auto">
            <a:xfrm>
              <a:off x="1087" y="728"/>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8" name="Line 60"/>
            <p:cNvSpPr>
              <a:spLocks noChangeShapeType="1"/>
            </p:cNvSpPr>
            <p:nvPr/>
          </p:nvSpPr>
          <p:spPr bwMode="auto">
            <a:xfrm>
              <a:off x="1001" y="656"/>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sp>
          <p:nvSpPr>
            <p:cNvPr id="59" name="Line 61"/>
            <p:cNvSpPr>
              <a:spLocks noChangeShapeType="1"/>
            </p:cNvSpPr>
            <p:nvPr/>
          </p:nvSpPr>
          <p:spPr bwMode="auto">
            <a:xfrm>
              <a:off x="183" y="480"/>
              <a:ext cx="175" cy="3"/>
            </a:xfrm>
            <a:prstGeom prst="line">
              <a:avLst/>
            </a:prstGeom>
            <a:noFill/>
            <a:ln w="76200" cap="flat">
              <a:solidFill>
                <a:srgbClr val="3344AA"/>
              </a:solidFill>
              <a:prstDash val="solid"/>
              <a:miter lim="800000"/>
              <a:headEnd type="none" w="med" len="med"/>
              <a:tailEnd type="none" w="med" len="med"/>
            </a:ln>
          </p:spPr>
          <p:txBody>
            <a:bodyPr lIns="0" tIns="0" rIns="0" bIns="0"/>
            <a:lstStyle/>
            <a:p>
              <a:pPr eaLnBrk="1" fontAlgn="auto" hangingPunct="1">
                <a:spcBef>
                  <a:spcPts val="0"/>
                </a:spcBef>
                <a:spcAft>
                  <a:spcPts val="0"/>
                </a:spcAft>
                <a:defRPr/>
              </a:pPr>
              <a:endParaRPr lang="en-US" sz="1100" kern="0" dirty="0">
                <a:solidFill>
                  <a:sysClr val="windowText" lastClr="000000"/>
                </a:solidFill>
                <a:latin typeface="Gill Sans MT"/>
              </a:endParaRPr>
            </a:p>
          </p:txBody>
        </p:sp>
      </p:grpSp>
      <p:sp>
        <p:nvSpPr>
          <p:cNvPr id="60" name="TextBox 59"/>
          <p:cNvSpPr txBox="1"/>
          <p:nvPr/>
        </p:nvSpPr>
        <p:spPr>
          <a:xfrm>
            <a:off x="292100" y="1054100"/>
            <a:ext cx="792630" cy="369332"/>
          </a:xfrm>
          <a:prstGeom prst="rect">
            <a:avLst/>
          </a:prstGeom>
          <a:noFill/>
        </p:spPr>
        <p:txBody>
          <a:bodyPr wrap="none" rtlCol="0">
            <a:spAutoFit/>
          </a:bodyPr>
          <a:lstStyle/>
          <a:p>
            <a:r>
              <a:rPr lang="en-US" b="1" dirty="0" smtClean="0">
                <a:latin typeface="Gill Sans MT"/>
              </a:rPr>
              <a:t>2010s</a:t>
            </a:r>
            <a:endParaRPr lang="en-US" b="1" dirty="0">
              <a:latin typeface="Gill Sans MT"/>
            </a:endParaRPr>
          </a:p>
        </p:txBody>
      </p:sp>
      <p:pic>
        <p:nvPicPr>
          <p:cNvPr id="61" name="Picture 60"/>
          <p:cNvPicPr>
            <a:picLocks noChangeAspect="1"/>
          </p:cNvPicPr>
          <p:nvPr/>
        </p:nvPicPr>
        <p:blipFill>
          <a:blip r:embed="rId2"/>
          <a:stretch>
            <a:fillRect/>
          </a:stretch>
        </p:blipFill>
        <p:spPr>
          <a:xfrm>
            <a:off x="5410200" y="1143000"/>
            <a:ext cx="2735664" cy="2514600"/>
          </a:xfrm>
          <a:prstGeom prst="rect">
            <a:avLst/>
          </a:prstGeom>
        </p:spPr>
      </p:pic>
      <p:pic>
        <p:nvPicPr>
          <p:cNvPr id="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886199"/>
            <a:ext cx="914400" cy="2606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3" name="Freeform 62"/>
          <p:cNvSpPr/>
          <p:nvPr/>
        </p:nvSpPr>
        <p:spPr>
          <a:xfrm>
            <a:off x="2336800" y="2781300"/>
            <a:ext cx="2997249" cy="927100"/>
          </a:xfrm>
          <a:custGeom>
            <a:avLst/>
            <a:gdLst>
              <a:gd name="connsiteX0" fmla="*/ 0 w 2997249"/>
              <a:gd name="connsiteY0" fmla="*/ 127000 h 927100"/>
              <a:gd name="connsiteX1" fmla="*/ 50800 w 2997249"/>
              <a:gd name="connsiteY1" fmla="*/ 266700 h 927100"/>
              <a:gd name="connsiteX2" fmla="*/ 76200 w 2997249"/>
              <a:gd name="connsiteY2" fmla="*/ 342900 h 927100"/>
              <a:gd name="connsiteX3" fmla="*/ 127000 w 2997249"/>
              <a:gd name="connsiteY3" fmla="*/ 469900 h 927100"/>
              <a:gd name="connsiteX4" fmla="*/ 165100 w 2997249"/>
              <a:gd name="connsiteY4" fmla="*/ 520700 h 927100"/>
              <a:gd name="connsiteX5" fmla="*/ 228600 w 2997249"/>
              <a:gd name="connsiteY5" fmla="*/ 635000 h 927100"/>
              <a:gd name="connsiteX6" fmla="*/ 279400 w 2997249"/>
              <a:gd name="connsiteY6" fmla="*/ 673100 h 927100"/>
              <a:gd name="connsiteX7" fmla="*/ 419100 w 2997249"/>
              <a:gd name="connsiteY7" fmla="*/ 825500 h 927100"/>
              <a:gd name="connsiteX8" fmla="*/ 482600 w 2997249"/>
              <a:gd name="connsiteY8" fmla="*/ 850900 h 927100"/>
              <a:gd name="connsiteX9" fmla="*/ 520700 w 2997249"/>
              <a:gd name="connsiteY9" fmla="*/ 889000 h 927100"/>
              <a:gd name="connsiteX10" fmla="*/ 558800 w 2997249"/>
              <a:gd name="connsiteY10" fmla="*/ 901700 h 927100"/>
              <a:gd name="connsiteX11" fmla="*/ 609600 w 2997249"/>
              <a:gd name="connsiteY11" fmla="*/ 927100 h 927100"/>
              <a:gd name="connsiteX12" fmla="*/ 889000 w 2997249"/>
              <a:gd name="connsiteY12" fmla="*/ 901700 h 927100"/>
              <a:gd name="connsiteX13" fmla="*/ 1066800 w 2997249"/>
              <a:gd name="connsiteY13" fmla="*/ 863600 h 927100"/>
              <a:gd name="connsiteX14" fmla="*/ 1104900 w 2997249"/>
              <a:gd name="connsiteY14" fmla="*/ 838200 h 927100"/>
              <a:gd name="connsiteX15" fmla="*/ 1143000 w 2997249"/>
              <a:gd name="connsiteY15" fmla="*/ 825500 h 927100"/>
              <a:gd name="connsiteX16" fmla="*/ 1193800 w 2997249"/>
              <a:gd name="connsiteY16" fmla="*/ 787400 h 927100"/>
              <a:gd name="connsiteX17" fmla="*/ 1231900 w 2997249"/>
              <a:gd name="connsiteY17" fmla="*/ 774700 h 927100"/>
              <a:gd name="connsiteX18" fmla="*/ 1308100 w 2997249"/>
              <a:gd name="connsiteY18" fmla="*/ 711200 h 927100"/>
              <a:gd name="connsiteX19" fmla="*/ 1384300 w 2997249"/>
              <a:gd name="connsiteY19" fmla="*/ 673100 h 927100"/>
              <a:gd name="connsiteX20" fmla="*/ 1473200 w 2997249"/>
              <a:gd name="connsiteY20" fmla="*/ 622300 h 927100"/>
              <a:gd name="connsiteX21" fmla="*/ 1549400 w 2997249"/>
              <a:gd name="connsiteY21" fmla="*/ 508000 h 927100"/>
              <a:gd name="connsiteX22" fmla="*/ 1574800 w 2997249"/>
              <a:gd name="connsiteY22" fmla="*/ 469900 h 927100"/>
              <a:gd name="connsiteX23" fmla="*/ 1612900 w 2997249"/>
              <a:gd name="connsiteY23" fmla="*/ 444500 h 927100"/>
              <a:gd name="connsiteX24" fmla="*/ 1663700 w 2997249"/>
              <a:gd name="connsiteY24" fmla="*/ 355600 h 927100"/>
              <a:gd name="connsiteX25" fmla="*/ 1752600 w 2997249"/>
              <a:gd name="connsiteY25" fmla="*/ 241300 h 927100"/>
              <a:gd name="connsiteX26" fmla="*/ 1790700 w 2997249"/>
              <a:gd name="connsiteY26" fmla="*/ 215900 h 927100"/>
              <a:gd name="connsiteX27" fmla="*/ 1866900 w 2997249"/>
              <a:gd name="connsiteY27" fmla="*/ 139700 h 927100"/>
              <a:gd name="connsiteX28" fmla="*/ 1892300 w 2997249"/>
              <a:gd name="connsiteY28" fmla="*/ 88900 h 927100"/>
              <a:gd name="connsiteX29" fmla="*/ 1981200 w 2997249"/>
              <a:gd name="connsiteY29" fmla="*/ 50800 h 927100"/>
              <a:gd name="connsiteX30" fmla="*/ 2032000 w 2997249"/>
              <a:gd name="connsiteY30" fmla="*/ 25400 h 927100"/>
              <a:gd name="connsiteX31" fmla="*/ 2120900 w 2997249"/>
              <a:gd name="connsiteY31" fmla="*/ 0 h 927100"/>
              <a:gd name="connsiteX32" fmla="*/ 2298700 w 2997249"/>
              <a:gd name="connsiteY32" fmla="*/ 12700 h 927100"/>
              <a:gd name="connsiteX33" fmla="*/ 2400300 w 2997249"/>
              <a:gd name="connsiteY33" fmla="*/ 76200 h 927100"/>
              <a:gd name="connsiteX34" fmla="*/ 2438400 w 2997249"/>
              <a:gd name="connsiteY34" fmla="*/ 139700 h 927100"/>
              <a:gd name="connsiteX35" fmla="*/ 2476500 w 2997249"/>
              <a:gd name="connsiteY35" fmla="*/ 190500 h 927100"/>
              <a:gd name="connsiteX36" fmla="*/ 2578100 w 2997249"/>
              <a:gd name="connsiteY36" fmla="*/ 368300 h 927100"/>
              <a:gd name="connsiteX37" fmla="*/ 2667000 w 2997249"/>
              <a:gd name="connsiteY37" fmla="*/ 546100 h 927100"/>
              <a:gd name="connsiteX38" fmla="*/ 2692400 w 2997249"/>
              <a:gd name="connsiteY38" fmla="*/ 596900 h 927100"/>
              <a:gd name="connsiteX39" fmla="*/ 2730500 w 2997249"/>
              <a:gd name="connsiteY39" fmla="*/ 635000 h 927100"/>
              <a:gd name="connsiteX40" fmla="*/ 2819400 w 2997249"/>
              <a:gd name="connsiteY40" fmla="*/ 584200 h 927100"/>
              <a:gd name="connsiteX41" fmla="*/ 2857500 w 2997249"/>
              <a:gd name="connsiteY41" fmla="*/ 520700 h 927100"/>
              <a:gd name="connsiteX42" fmla="*/ 2908300 w 2997249"/>
              <a:gd name="connsiteY42" fmla="*/ 406400 h 927100"/>
              <a:gd name="connsiteX43" fmla="*/ 2933700 w 2997249"/>
              <a:gd name="connsiteY43" fmla="*/ 355600 h 927100"/>
              <a:gd name="connsiteX44" fmla="*/ 2959100 w 2997249"/>
              <a:gd name="connsiteY44" fmla="*/ 292100 h 927100"/>
              <a:gd name="connsiteX45" fmla="*/ 2984500 w 2997249"/>
              <a:gd name="connsiteY45" fmla="*/ 2794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997249" h="927100">
                <a:moveTo>
                  <a:pt x="0" y="127000"/>
                </a:moveTo>
                <a:cubicBezTo>
                  <a:pt x="74118" y="349354"/>
                  <a:pt x="-19887" y="72310"/>
                  <a:pt x="50800" y="266700"/>
                </a:cubicBezTo>
                <a:cubicBezTo>
                  <a:pt x="59950" y="291862"/>
                  <a:pt x="66256" y="318041"/>
                  <a:pt x="76200" y="342900"/>
                </a:cubicBezTo>
                <a:cubicBezTo>
                  <a:pt x="93133" y="385233"/>
                  <a:pt x="99643" y="433424"/>
                  <a:pt x="127000" y="469900"/>
                </a:cubicBezTo>
                <a:cubicBezTo>
                  <a:pt x="139700" y="486833"/>
                  <a:pt x="153882" y="502751"/>
                  <a:pt x="165100" y="520700"/>
                </a:cubicBezTo>
                <a:cubicBezTo>
                  <a:pt x="191381" y="562749"/>
                  <a:pt x="194005" y="595463"/>
                  <a:pt x="228600" y="635000"/>
                </a:cubicBezTo>
                <a:cubicBezTo>
                  <a:pt x="242538" y="650930"/>
                  <a:pt x="264433" y="658133"/>
                  <a:pt x="279400" y="673100"/>
                </a:cubicBezTo>
                <a:cubicBezTo>
                  <a:pt x="331853" y="725553"/>
                  <a:pt x="335081" y="791892"/>
                  <a:pt x="419100" y="825500"/>
                </a:cubicBezTo>
                <a:lnTo>
                  <a:pt x="482600" y="850900"/>
                </a:lnTo>
                <a:cubicBezTo>
                  <a:pt x="495300" y="863600"/>
                  <a:pt x="505756" y="879037"/>
                  <a:pt x="520700" y="889000"/>
                </a:cubicBezTo>
                <a:cubicBezTo>
                  <a:pt x="531839" y="896426"/>
                  <a:pt x="546495" y="896427"/>
                  <a:pt x="558800" y="901700"/>
                </a:cubicBezTo>
                <a:cubicBezTo>
                  <a:pt x="576201" y="909158"/>
                  <a:pt x="592667" y="918633"/>
                  <a:pt x="609600" y="927100"/>
                </a:cubicBezTo>
                <a:cubicBezTo>
                  <a:pt x="702733" y="918633"/>
                  <a:pt x="796205" y="913299"/>
                  <a:pt x="889000" y="901700"/>
                </a:cubicBezTo>
                <a:cubicBezTo>
                  <a:pt x="946646" y="894494"/>
                  <a:pt x="1009077" y="878031"/>
                  <a:pt x="1066800" y="863600"/>
                </a:cubicBezTo>
                <a:cubicBezTo>
                  <a:pt x="1079500" y="855133"/>
                  <a:pt x="1091248" y="845026"/>
                  <a:pt x="1104900" y="838200"/>
                </a:cubicBezTo>
                <a:cubicBezTo>
                  <a:pt x="1116874" y="832213"/>
                  <a:pt x="1131377" y="832142"/>
                  <a:pt x="1143000" y="825500"/>
                </a:cubicBezTo>
                <a:cubicBezTo>
                  <a:pt x="1161378" y="814998"/>
                  <a:pt x="1175422" y="797902"/>
                  <a:pt x="1193800" y="787400"/>
                </a:cubicBezTo>
                <a:cubicBezTo>
                  <a:pt x="1205423" y="780758"/>
                  <a:pt x="1219926" y="780687"/>
                  <a:pt x="1231900" y="774700"/>
                </a:cubicBezTo>
                <a:cubicBezTo>
                  <a:pt x="1279198" y="751051"/>
                  <a:pt x="1265969" y="746309"/>
                  <a:pt x="1308100" y="711200"/>
                </a:cubicBezTo>
                <a:cubicBezTo>
                  <a:pt x="1362695" y="665704"/>
                  <a:pt x="1327022" y="701739"/>
                  <a:pt x="1384300" y="673100"/>
                </a:cubicBezTo>
                <a:cubicBezTo>
                  <a:pt x="1414827" y="657836"/>
                  <a:pt x="1443567" y="639233"/>
                  <a:pt x="1473200" y="622300"/>
                </a:cubicBezTo>
                <a:lnTo>
                  <a:pt x="1549400" y="508000"/>
                </a:lnTo>
                <a:cubicBezTo>
                  <a:pt x="1557867" y="495300"/>
                  <a:pt x="1562100" y="478367"/>
                  <a:pt x="1574800" y="469900"/>
                </a:cubicBezTo>
                <a:lnTo>
                  <a:pt x="1612900" y="444500"/>
                </a:lnTo>
                <a:cubicBezTo>
                  <a:pt x="1634062" y="381015"/>
                  <a:pt x="1614772" y="425497"/>
                  <a:pt x="1663700" y="355600"/>
                </a:cubicBezTo>
                <a:cubicBezTo>
                  <a:pt x="1703349" y="298958"/>
                  <a:pt x="1705336" y="280686"/>
                  <a:pt x="1752600" y="241300"/>
                </a:cubicBezTo>
                <a:cubicBezTo>
                  <a:pt x="1764326" y="231529"/>
                  <a:pt x="1778000" y="224367"/>
                  <a:pt x="1790700" y="215900"/>
                </a:cubicBezTo>
                <a:cubicBezTo>
                  <a:pt x="1884638" y="74993"/>
                  <a:pt x="1725126" y="305103"/>
                  <a:pt x="1866900" y="139700"/>
                </a:cubicBezTo>
                <a:cubicBezTo>
                  <a:pt x="1879221" y="125326"/>
                  <a:pt x="1880180" y="103444"/>
                  <a:pt x="1892300" y="88900"/>
                </a:cubicBezTo>
                <a:cubicBezTo>
                  <a:pt x="1919597" y="56144"/>
                  <a:pt x="1944554" y="64542"/>
                  <a:pt x="1981200" y="50800"/>
                </a:cubicBezTo>
                <a:cubicBezTo>
                  <a:pt x="1998927" y="44153"/>
                  <a:pt x="2014599" y="32858"/>
                  <a:pt x="2032000" y="25400"/>
                </a:cubicBezTo>
                <a:cubicBezTo>
                  <a:pt x="2057507" y="14468"/>
                  <a:pt x="2095121" y="6445"/>
                  <a:pt x="2120900" y="0"/>
                </a:cubicBezTo>
                <a:cubicBezTo>
                  <a:pt x="2180167" y="4233"/>
                  <a:pt x="2241376" y="-2934"/>
                  <a:pt x="2298700" y="12700"/>
                </a:cubicBezTo>
                <a:cubicBezTo>
                  <a:pt x="2337230" y="23208"/>
                  <a:pt x="2400300" y="76200"/>
                  <a:pt x="2400300" y="76200"/>
                </a:cubicBezTo>
                <a:cubicBezTo>
                  <a:pt x="2413000" y="97367"/>
                  <a:pt x="2424708" y="119161"/>
                  <a:pt x="2438400" y="139700"/>
                </a:cubicBezTo>
                <a:cubicBezTo>
                  <a:pt x="2450141" y="157312"/>
                  <a:pt x="2465463" y="172439"/>
                  <a:pt x="2476500" y="190500"/>
                </a:cubicBezTo>
                <a:cubicBezTo>
                  <a:pt x="2512094" y="248745"/>
                  <a:pt x="2547573" y="307246"/>
                  <a:pt x="2578100" y="368300"/>
                </a:cubicBezTo>
                <a:lnTo>
                  <a:pt x="2667000" y="546100"/>
                </a:lnTo>
                <a:cubicBezTo>
                  <a:pt x="2675467" y="563033"/>
                  <a:pt x="2679013" y="583513"/>
                  <a:pt x="2692400" y="596900"/>
                </a:cubicBezTo>
                <a:lnTo>
                  <a:pt x="2730500" y="635000"/>
                </a:lnTo>
                <a:cubicBezTo>
                  <a:pt x="2760133" y="618067"/>
                  <a:pt x="2794031" y="607032"/>
                  <a:pt x="2819400" y="584200"/>
                </a:cubicBezTo>
                <a:cubicBezTo>
                  <a:pt x="2837748" y="567687"/>
                  <a:pt x="2845512" y="542278"/>
                  <a:pt x="2857500" y="520700"/>
                </a:cubicBezTo>
                <a:cubicBezTo>
                  <a:pt x="2892238" y="458172"/>
                  <a:pt x="2876901" y="477047"/>
                  <a:pt x="2908300" y="406400"/>
                </a:cubicBezTo>
                <a:cubicBezTo>
                  <a:pt x="2915989" y="389100"/>
                  <a:pt x="2926011" y="372900"/>
                  <a:pt x="2933700" y="355600"/>
                </a:cubicBezTo>
                <a:cubicBezTo>
                  <a:pt x="2942959" y="334768"/>
                  <a:pt x="2944506" y="309613"/>
                  <a:pt x="2959100" y="292100"/>
                </a:cubicBezTo>
                <a:cubicBezTo>
                  <a:pt x="2970799" y="278061"/>
                  <a:pt x="3020206" y="279400"/>
                  <a:pt x="2984500" y="279400"/>
                </a:cubicBezTo>
              </a:path>
            </a:pathLst>
          </a:cu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Gill Sans MT"/>
            </a:endParaRPr>
          </a:p>
        </p:txBody>
      </p:sp>
      <p:sp>
        <p:nvSpPr>
          <p:cNvPr id="64" name="TextBox 63"/>
          <p:cNvSpPr txBox="1"/>
          <p:nvPr/>
        </p:nvSpPr>
        <p:spPr>
          <a:xfrm>
            <a:off x="330200" y="4254500"/>
            <a:ext cx="1664338" cy="369332"/>
          </a:xfrm>
          <a:prstGeom prst="rect">
            <a:avLst/>
          </a:prstGeom>
          <a:noFill/>
        </p:spPr>
        <p:txBody>
          <a:bodyPr wrap="none" rtlCol="0">
            <a:spAutoFit/>
          </a:bodyPr>
          <a:lstStyle/>
          <a:p>
            <a:r>
              <a:rPr lang="en-US" dirty="0" smtClean="0">
                <a:latin typeface="Gill Sans MT"/>
              </a:rPr>
              <a:t>Millions</a:t>
            </a:r>
            <a:r>
              <a:rPr lang="en-US" dirty="0">
                <a:latin typeface="Gill Sans MT"/>
              </a:rPr>
              <a:t>-</a:t>
            </a:r>
            <a:r>
              <a:rPr lang="en-US" dirty="0" smtClean="0">
                <a:latin typeface="Gill Sans MT"/>
              </a:rPr>
              <a:t>billions</a:t>
            </a:r>
            <a:endParaRPr lang="en-US" dirty="0">
              <a:latin typeface="Gill Sans MT"/>
            </a:endParaRPr>
          </a:p>
        </p:txBody>
      </p:sp>
    </p:spTree>
    <p:extLst>
      <p:ext uri="{BB962C8B-B14F-4D97-AF65-F5344CB8AC3E}">
        <p14:creationId xmlns:p14="http://schemas.microsoft.com/office/powerpoint/2010/main" val="41862127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6200"/>
            <a:ext cx="6469988" cy="6591301"/>
          </a:xfrm>
          <a:prstGeom prst="rect">
            <a:avLst/>
          </a:prstGeom>
        </p:spPr>
      </p:pic>
      <p:sp>
        <p:nvSpPr>
          <p:cNvPr id="6" name="TextBox 5"/>
          <p:cNvSpPr txBox="1"/>
          <p:nvPr/>
        </p:nvSpPr>
        <p:spPr>
          <a:xfrm>
            <a:off x="5599440" y="6550223"/>
            <a:ext cx="3544560" cy="307777"/>
          </a:xfrm>
          <a:prstGeom prst="rect">
            <a:avLst/>
          </a:prstGeom>
          <a:noFill/>
        </p:spPr>
        <p:txBody>
          <a:bodyPr wrap="none" rtlCol="0">
            <a:spAutoFit/>
          </a:bodyPr>
          <a:lstStyle/>
          <a:p>
            <a:r>
              <a:rPr lang="en-US" sz="1400" dirty="0" err="1" smtClean="0"/>
              <a:t>Trapnell</a:t>
            </a:r>
            <a:r>
              <a:rPr lang="en-US" sz="1400" dirty="0" smtClean="0"/>
              <a:t>, </a:t>
            </a:r>
            <a:r>
              <a:rPr lang="en-US" sz="1400" dirty="0" err="1" smtClean="0"/>
              <a:t>Salzberg</a:t>
            </a:r>
            <a:r>
              <a:rPr lang="en-US" sz="1400" dirty="0" smtClean="0"/>
              <a:t>, Nature Biotechnology 2009</a:t>
            </a:r>
            <a:endParaRPr lang="en-US" sz="1400" dirty="0"/>
          </a:p>
        </p:txBody>
      </p:sp>
    </p:spTree>
    <p:extLst>
      <p:ext uri="{BB962C8B-B14F-4D97-AF65-F5344CB8AC3E}">
        <p14:creationId xmlns:p14="http://schemas.microsoft.com/office/powerpoint/2010/main" val="40545101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Spaced seed alignment – Hashing the genome</a:t>
            </a:r>
            <a:endParaRPr lang="en-US" dirty="0"/>
          </a:p>
        </p:txBody>
      </p:sp>
      <p:sp>
        <p:nvSpPr>
          <p:cNvPr id="3" name="TextBox 2"/>
          <p:cNvSpPr txBox="1"/>
          <p:nvPr/>
        </p:nvSpPr>
        <p:spPr>
          <a:xfrm>
            <a:off x="211667" y="1058333"/>
            <a:ext cx="8869310" cy="369332"/>
          </a:xfrm>
          <a:prstGeom prst="rect">
            <a:avLst/>
          </a:prstGeom>
          <a:noFill/>
        </p:spPr>
        <p:txBody>
          <a:bodyPr wrap="none" rtlCol="0">
            <a:spAutoFit/>
          </a:bodyPr>
          <a:lstStyle/>
          <a:p>
            <a:r>
              <a:rPr lang="en-US" dirty="0" smtClean="0"/>
              <a:t>G:  </a:t>
            </a:r>
            <a:r>
              <a:rPr lang="en-US" sz="1600" dirty="0" err="1" smtClean="0">
                <a:latin typeface="Courier New"/>
                <a:cs typeface="Courier New"/>
              </a:rPr>
              <a:t>accgattgactgaatggccttaaggggtcctagttgcgagacacatgctgaccgtgggattgaatg</a:t>
            </a:r>
            <a:r>
              <a:rPr lang="en-US" sz="1600" dirty="0" smtClean="0">
                <a:latin typeface="Courier New"/>
                <a:cs typeface="Courier New"/>
              </a:rPr>
              <a:t>……</a:t>
            </a:r>
            <a:endParaRPr lang="en-US" sz="1600" dirty="0">
              <a:latin typeface="Courier New"/>
              <a:cs typeface="Courier New"/>
            </a:endParaRPr>
          </a:p>
        </p:txBody>
      </p:sp>
      <p:sp>
        <p:nvSpPr>
          <p:cNvPr id="6" name="TextBox 5"/>
          <p:cNvSpPr txBox="1"/>
          <p:nvPr/>
        </p:nvSpPr>
        <p:spPr>
          <a:xfrm>
            <a:off x="2895600" y="2133600"/>
            <a:ext cx="2523067" cy="338554"/>
          </a:xfrm>
          <a:prstGeom prst="rect">
            <a:avLst/>
          </a:prstGeom>
          <a:noFill/>
        </p:spPr>
        <p:txBody>
          <a:bodyPr wrap="square" rtlCol="0">
            <a:spAutoFit/>
          </a:bodyPr>
          <a:lstStyle/>
          <a:p>
            <a:r>
              <a:rPr lang="en-US" sz="1600" dirty="0" err="1" smtClean="0">
                <a:latin typeface="Courier New"/>
                <a:cs typeface="Courier New"/>
              </a:rPr>
              <a:t>accg</a:t>
            </a:r>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 **** </a:t>
            </a:r>
          </a:p>
        </p:txBody>
      </p:sp>
      <p:sp>
        <p:nvSpPr>
          <p:cNvPr id="7" name="Rectangle 6"/>
          <p:cNvSpPr/>
          <p:nvPr/>
        </p:nvSpPr>
        <p:spPr>
          <a:xfrm>
            <a:off x="584200" y="1066800"/>
            <a:ext cx="19812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895600" y="2404532"/>
            <a:ext cx="2524148" cy="338554"/>
          </a:xfrm>
          <a:prstGeom prst="rect">
            <a:avLst/>
          </a:prstGeom>
          <a:noFill/>
        </p:spPr>
        <p:txBody>
          <a:bodyPr wrap="none" rtlCol="0">
            <a:spAutoFit/>
          </a:bodyPr>
          <a:lstStyle/>
          <a:p>
            <a:r>
              <a:rPr lang="en-US" sz="1600" dirty="0" err="1" smtClean="0">
                <a:latin typeface="Courier New"/>
                <a:cs typeface="Courier New"/>
              </a:rPr>
              <a:t>accg</a:t>
            </a:r>
            <a:r>
              <a:rPr lang="en-US" sz="1600" dirty="0" smtClean="0">
                <a:latin typeface="Courier New"/>
                <a:cs typeface="Courier New"/>
              </a:rPr>
              <a:t> **** </a:t>
            </a:r>
            <a:r>
              <a:rPr lang="en-US" sz="1600" dirty="0" err="1" smtClean="0">
                <a:latin typeface="Courier New"/>
                <a:cs typeface="Courier New"/>
              </a:rPr>
              <a:t>actg</a:t>
            </a:r>
            <a:r>
              <a:rPr lang="en-US" sz="1600" dirty="0" smtClean="0">
                <a:latin typeface="Courier New"/>
                <a:cs typeface="Courier New"/>
              </a:rPr>
              <a:t> ****</a:t>
            </a:r>
          </a:p>
        </p:txBody>
      </p:sp>
      <p:sp>
        <p:nvSpPr>
          <p:cNvPr id="9" name="TextBox 8"/>
          <p:cNvSpPr txBox="1"/>
          <p:nvPr/>
        </p:nvSpPr>
        <p:spPr>
          <a:xfrm>
            <a:off x="2895600" y="2645936"/>
            <a:ext cx="2524148" cy="338554"/>
          </a:xfrm>
          <a:prstGeom prst="rect">
            <a:avLst/>
          </a:prstGeom>
          <a:noFill/>
        </p:spPr>
        <p:txBody>
          <a:bodyPr wrap="none" rtlCol="0">
            <a:spAutoFit/>
          </a:bodyPr>
          <a:lstStyle/>
          <a:p>
            <a:r>
              <a:rPr lang="en-US" sz="1600" dirty="0" err="1" smtClean="0">
                <a:latin typeface="Courier New"/>
                <a:cs typeface="Courier New"/>
              </a:rPr>
              <a:t>accg</a:t>
            </a:r>
            <a:r>
              <a:rPr lang="en-US" sz="1600" dirty="0" smtClean="0">
                <a:latin typeface="Courier New"/>
                <a:cs typeface="Courier New"/>
              </a:rPr>
              <a:t> **** **** </a:t>
            </a:r>
            <a:r>
              <a:rPr lang="en-US" sz="1600" dirty="0" err="1" smtClean="0">
                <a:latin typeface="Courier New"/>
                <a:cs typeface="Courier New"/>
              </a:rPr>
              <a:t>aatg</a:t>
            </a:r>
            <a:endParaRPr lang="en-US" sz="1600" dirty="0" smtClean="0">
              <a:latin typeface="Courier New"/>
              <a:cs typeface="Courier New"/>
            </a:endParaRPr>
          </a:p>
        </p:txBody>
      </p:sp>
      <p:sp>
        <p:nvSpPr>
          <p:cNvPr id="10" name="TextBox 9"/>
          <p:cNvSpPr txBox="1"/>
          <p:nvPr/>
        </p:nvSpPr>
        <p:spPr>
          <a:xfrm>
            <a:off x="2895600" y="2946399"/>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a:t>
            </a:r>
            <a:r>
              <a:rPr lang="en-US" sz="1600" dirty="0" err="1" smtClean="0">
                <a:latin typeface="Courier New"/>
                <a:cs typeface="Courier New"/>
              </a:rPr>
              <a:t>actg</a:t>
            </a:r>
            <a:r>
              <a:rPr lang="en-US" sz="1600" dirty="0" smtClean="0">
                <a:latin typeface="Courier New"/>
                <a:cs typeface="Courier New"/>
              </a:rPr>
              <a:t> ****</a:t>
            </a:r>
          </a:p>
        </p:txBody>
      </p:sp>
      <p:sp>
        <p:nvSpPr>
          <p:cNvPr id="11" name="TextBox 10"/>
          <p:cNvSpPr txBox="1"/>
          <p:nvPr/>
        </p:nvSpPr>
        <p:spPr>
          <a:xfrm>
            <a:off x="2895600" y="3183466"/>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 </a:t>
            </a:r>
            <a:r>
              <a:rPr lang="en-US" sz="1600" dirty="0" err="1" smtClean="0">
                <a:latin typeface="Courier New"/>
                <a:cs typeface="Courier New"/>
              </a:rPr>
              <a:t>aatg</a:t>
            </a:r>
            <a:endParaRPr lang="en-US" sz="1600" dirty="0" smtClean="0">
              <a:latin typeface="Courier New"/>
              <a:cs typeface="Courier New"/>
            </a:endParaRPr>
          </a:p>
        </p:txBody>
      </p:sp>
      <p:sp>
        <p:nvSpPr>
          <p:cNvPr id="12" name="TextBox 11"/>
          <p:cNvSpPr txBox="1"/>
          <p:nvPr/>
        </p:nvSpPr>
        <p:spPr>
          <a:xfrm>
            <a:off x="2895600" y="3445934"/>
            <a:ext cx="2524148" cy="338554"/>
          </a:xfrm>
          <a:prstGeom prst="rect">
            <a:avLst/>
          </a:prstGeom>
          <a:noFill/>
        </p:spPr>
        <p:txBody>
          <a:bodyPr wrap="none" rtlCol="0">
            <a:spAutoFit/>
          </a:bodyPr>
          <a:lstStyle/>
          <a:p>
            <a:r>
              <a:rPr lang="en-US" sz="1600" dirty="0" smtClean="0">
                <a:latin typeface="Courier New"/>
                <a:cs typeface="Courier New"/>
              </a:rPr>
              <a:t>**** **** </a:t>
            </a:r>
            <a:r>
              <a:rPr lang="en-US" sz="1600" dirty="0" err="1" smtClean="0">
                <a:latin typeface="Courier New"/>
                <a:cs typeface="Courier New"/>
              </a:rPr>
              <a:t>actg</a:t>
            </a:r>
            <a:r>
              <a:rPr lang="en-US" sz="1600" dirty="0" smtClean="0">
                <a:latin typeface="Courier New"/>
                <a:cs typeface="Courier New"/>
              </a:rPr>
              <a:t> </a:t>
            </a:r>
            <a:r>
              <a:rPr lang="en-US" sz="1600" dirty="0" err="1" smtClean="0">
                <a:latin typeface="Courier New"/>
                <a:cs typeface="Courier New"/>
              </a:rPr>
              <a:t>aatg</a:t>
            </a:r>
            <a:endParaRPr lang="en-US" sz="1600" dirty="0" smtClean="0">
              <a:latin typeface="Courier New"/>
              <a:cs typeface="Courier New"/>
            </a:endParaRPr>
          </a:p>
        </p:txBody>
      </p:sp>
      <p:cxnSp>
        <p:nvCxnSpPr>
          <p:cNvPr id="14" name="Straight Arrow Connector 13"/>
          <p:cNvCxnSpPr/>
          <p:nvPr/>
        </p:nvCxnSpPr>
        <p:spPr>
          <a:xfrm flipV="1">
            <a:off x="5395703" y="2302821"/>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395703" y="2573753"/>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nvGraphicFramePr>
        <p:xfrm>
          <a:off x="5742836" y="2150420"/>
          <a:ext cx="438912" cy="1634070"/>
        </p:xfrm>
        <a:graphic>
          <a:graphicData uri="http://schemas.openxmlformats.org/drawingml/2006/table">
            <a:tbl>
              <a:tblPr firstRow="1" bandRow="1">
                <a:tableStyleId>{2D5ABB26-0587-4C30-8999-92F81FD0307C}</a:tableStyleId>
              </a:tblPr>
              <a:tblGrid>
                <a:gridCol w="438912"/>
              </a:tblGrid>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0,45</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27" name="Straight Arrow Connector 26"/>
          <p:cNvCxnSpPr/>
          <p:nvPr/>
        </p:nvCxnSpPr>
        <p:spPr>
          <a:xfrm flipV="1">
            <a:off x="5404170" y="285315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5404170" y="312402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395704" y="338649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404170" y="365742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600" y="1066800"/>
            <a:ext cx="19812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nvGraphicFramePr>
        <p:xfrm>
          <a:off x="5742836" y="4157130"/>
          <a:ext cx="438912" cy="1634070"/>
        </p:xfrm>
        <a:graphic>
          <a:graphicData uri="http://schemas.openxmlformats.org/drawingml/2006/table">
            <a:tbl>
              <a:tblPr firstRow="1" bandRow="1">
                <a:tableStyleId>{2D5ABB26-0587-4C30-8999-92F81FD0307C}</a:tableStyleId>
              </a:tblPr>
              <a:tblGrid>
                <a:gridCol w="438912"/>
              </a:tblGrid>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0" name="Group 39"/>
          <p:cNvGrpSpPr/>
          <p:nvPr/>
        </p:nvGrpSpPr>
        <p:grpSpPr>
          <a:xfrm>
            <a:off x="2895600" y="4140310"/>
            <a:ext cx="2847236" cy="1650888"/>
            <a:chOff x="2895600" y="4140310"/>
            <a:chExt cx="2847236" cy="1650888"/>
          </a:xfrm>
        </p:grpSpPr>
        <p:sp>
          <p:nvSpPr>
            <p:cNvPr id="20" name="TextBox 19"/>
            <p:cNvSpPr txBox="1"/>
            <p:nvPr/>
          </p:nvSpPr>
          <p:spPr>
            <a:xfrm>
              <a:off x="2895600" y="4140310"/>
              <a:ext cx="2523067" cy="338554"/>
            </a:xfrm>
            <a:prstGeom prst="rect">
              <a:avLst/>
            </a:prstGeom>
            <a:noFill/>
          </p:spPr>
          <p:txBody>
            <a:bodyPr wrap="square" rtlCol="0">
              <a:spAutoFit/>
            </a:bodyPr>
            <a:lstStyle/>
            <a:p>
              <a:r>
                <a:rPr lang="en-US" sz="1600" dirty="0" err="1" smtClean="0">
                  <a:latin typeface="Courier New"/>
                  <a:cs typeface="Courier New"/>
                </a:rPr>
                <a:t>ccga</a:t>
              </a:r>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 **** </a:t>
              </a:r>
            </a:p>
          </p:txBody>
        </p:sp>
        <p:sp>
          <p:nvSpPr>
            <p:cNvPr id="21" name="TextBox 20"/>
            <p:cNvSpPr txBox="1"/>
            <p:nvPr/>
          </p:nvSpPr>
          <p:spPr>
            <a:xfrm>
              <a:off x="2895600" y="4411242"/>
              <a:ext cx="2524148" cy="338554"/>
            </a:xfrm>
            <a:prstGeom prst="rect">
              <a:avLst/>
            </a:prstGeom>
            <a:noFill/>
          </p:spPr>
          <p:txBody>
            <a:bodyPr wrap="none" rtlCol="0">
              <a:spAutoFit/>
            </a:bodyPr>
            <a:lstStyle/>
            <a:p>
              <a:r>
                <a:rPr lang="en-US" sz="1600" dirty="0" err="1" smtClean="0">
                  <a:latin typeface="Courier New"/>
                  <a:cs typeface="Courier New"/>
                </a:rPr>
                <a:t>ccga</a:t>
              </a:r>
              <a:r>
                <a:rPr lang="en-US" sz="1600" dirty="0" smtClean="0">
                  <a:latin typeface="Courier New"/>
                  <a:cs typeface="Courier New"/>
                </a:rPr>
                <a:t> **** </a:t>
              </a:r>
              <a:r>
                <a:rPr lang="en-US" sz="1600" dirty="0" err="1" smtClean="0">
                  <a:latin typeface="Courier New"/>
                  <a:cs typeface="Courier New"/>
                </a:rPr>
                <a:t>ctga</a:t>
              </a:r>
              <a:r>
                <a:rPr lang="en-US" sz="1600" dirty="0" smtClean="0">
                  <a:latin typeface="Courier New"/>
                  <a:cs typeface="Courier New"/>
                </a:rPr>
                <a:t> ****</a:t>
              </a:r>
            </a:p>
          </p:txBody>
        </p:sp>
        <p:sp>
          <p:nvSpPr>
            <p:cNvPr id="23" name="TextBox 22"/>
            <p:cNvSpPr txBox="1"/>
            <p:nvPr/>
          </p:nvSpPr>
          <p:spPr>
            <a:xfrm>
              <a:off x="2895600" y="4652646"/>
              <a:ext cx="2524148" cy="338554"/>
            </a:xfrm>
            <a:prstGeom prst="rect">
              <a:avLst/>
            </a:prstGeom>
            <a:noFill/>
          </p:spPr>
          <p:txBody>
            <a:bodyPr wrap="none" rtlCol="0">
              <a:spAutoFit/>
            </a:bodyPr>
            <a:lstStyle/>
            <a:p>
              <a:r>
                <a:rPr lang="en-US" sz="1600" dirty="0" err="1" smtClean="0">
                  <a:latin typeface="Courier New"/>
                  <a:cs typeface="Courier New"/>
                </a:rPr>
                <a:t>ccga</a:t>
              </a:r>
              <a:r>
                <a:rPr lang="en-US" sz="1600" dirty="0" smtClean="0">
                  <a:latin typeface="Courier New"/>
                  <a:cs typeface="Courier New"/>
                </a:rPr>
                <a:t> **** **** </a:t>
              </a:r>
              <a:r>
                <a:rPr lang="en-US" sz="1600" dirty="0" err="1" smtClean="0">
                  <a:latin typeface="Courier New"/>
                  <a:cs typeface="Courier New"/>
                </a:rPr>
                <a:t>atgg</a:t>
              </a:r>
              <a:endParaRPr lang="en-US" sz="1600" dirty="0" smtClean="0">
                <a:latin typeface="Courier New"/>
                <a:cs typeface="Courier New"/>
              </a:endParaRPr>
            </a:p>
          </p:txBody>
        </p:sp>
        <p:sp>
          <p:nvSpPr>
            <p:cNvPr id="24" name="TextBox 23"/>
            <p:cNvSpPr txBox="1"/>
            <p:nvPr/>
          </p:nvSpPr>
          <p:spPr>
            <a:xfrm>
              <a:off x="2895600" y="4953109"/>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a:t>
              </a:r>
              <a:r>
                <a:rPr lang="en-US" sz="1600" dirty="0" err="1" smtClean="0">
                  <a:latin typeface="Courier New"/>
                  <a:cs typeface="Courier New"/>
                </a:rPr>
                <a:t>ctga</a:t>
              </a:r>
              <a:r>
                <a:rPr lang="en-US" sz="1600" dirty="0" smtClean="0">
                  <a:latin typeface="Courier New"/>
                  <a:cs typeface="Courier New"/>
                </a:rPr>
                <a:t> ****</a:t>
              </a:r>
            </a:p>
          </p:txBody>
        </p:sp>
        <p:sp>
          <p:nvSpPr>
            <p:cNvPr id="25" name="TextBox 24"/>
            <p:cNvSpPr txBox="1"/>
            <p:nvPr/>
          </p:nvSpPr>
          <p:spPr>
            <a:xfrm>
              <a:off x="2895600" y="5190176"/>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 </a:t>
              </a:r>
              <a:r>
                <a:rPr lang="en-US" sz="1600" dirty="0" err="1" smtClean="0">
                  <a:latin typeface="Courier New"/>
                  <a:cs typeface="Courier New"/>
                </a:rPr>
                <a:t>atgg</a:t>
              </a:r>
              <a:endParaRPr lang="en-US" sz="1600" dirty="0" smtClean="0">
                <a:latin typeface="Courier New"/>
                <a:cs typeface="Courier New"/>
              </a:endParaRPr>
            </a:p>
          </p:txBody>
        </p:sp>
        <p:sp>
          <p:nvSpPr>
            <p:cNvPr id="31" name="TextBox 30"/>
            <p:cNvSpPr txBox="1"/>
            <p:nvPr/>
          </p:nvSpPr>
          <p:spPr>
            <a:xfrm>
              <a:off x="2895600" y="5452644"/>
              <a:ext cx="2524148" cy="338554"/>
            </a:xfrm>
            <a:prstGeom prst="rect">
              <a:avLst/>
            </a:prstGeom>
            <a:noFill/>
          </p:spPr>
          <p:txBody>
            <a:bodyPr wrap="none" rtlCol="0">
              <a:spAutoFit/>
            </a:bodyPr>
            <a:lstStyle/>
            <a:p>
              <a:r>
                <a:rPr lang="en-US" sz="1600" dirty="0" smtClean="0">
                  <a:latin typeface="Courier New"/>
                  <a:cs typeface="Courier New"/>
                </a:rPr>
                <a:t>**** **** </a:t>
              </a:r>
              <a:r>
                <a:rPr lang="en-US" sz="1600" dirty="0" err="1" smtClean="0">
                  <a:latin typeface="Courier New"/>
                  <a:cs typeface="Courier New"/>
                </a:rPr>
                <a:t>ctga</a:t>
              </a:r>
              <a:r>
                <a:rPr lang="en-US" sz="1600" dirty="0" smtClean="0">
                  <a:latin typeface="Courier New"/>
                  <a:cs typeface="Courier New"/>
                </a:rPr>
                <a:t> </a:t>
              </a:r>
              <a:r>
                <a:rPr lang="en-US" sz="1600" dirty="0" err="1" smtClean="0">
                  <a:latin typeface="Courier New"/>
                  <a:cs typeface="Courier New"/>
                </a:rPr>
                <a:t>atgg</a:t>
              </a:r>
              <a:endParaRPr lang="en-US" sz="1600" dirty="0" smtClean="0">
                <a:latin typeface="Courier New"/>
                <a:cs typeface="Courier New"/>
              </a:endParaRPr>
            </a:p>
          </p:txBody>
        </p:sp>
        <p:cxnSp>
          <p:nvCxnSpPr>
            <p:cNvPr id="32" name="Straight Arrow Connector 31"/>
            <p:cNvCxnSpPr/>
            <p:nvPr/>
          </p:nvCxnSpPr>
          <p:spPr>
            <a:xfrm flipV="1">
              <a:off x="5395703" y="4309531"/>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395703" y="4580463"/>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404170" y="485986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404170" y="513073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5395704" y="539320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5404170" y="566413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71800" y="1676400"/>
            <a:ext cx="2781643" cy="369332"/>
          </a:xfrm>
          <a:prstGeom prst="rect">
            <a:avLst/>
          </a:prstGeom>
          <a:noFill/>
        </p:spPr>
        <p:txBody>
          <a:bodyPr wrap="none" rtlCol="0">
            <a:spAutoFit/>
          </a:bodyPr>
          <a:lstStyle/>
          <a:p>
            <a:r>
              <a:rPr lang="en-US" dirty="0" smtClean="0"/>
              <a:t>Store spaced seed positions</a:t>
            </a:r>
            <a:endParaRPr lang="en-US" dirty="0"/>
          </a:p>
        </p:txBody>
      </p:sp>
      <p:sp>
        <p:nvSpPr>
          <p:cNvPr id="44" name="Rectangle 43"/>
          <p:cNvSpPr/>
          <p:nvPr/>
        </p:nvSpPr>
        <p:spPr>
          <a:xfrm>
            <a:off x="6705600" y="1066800"/>
            <a:ext cx="4953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153400" y="1066800"/>
            <a:ext cx="4953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965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par>
                                <p:cTn id="54" presetID="54" presetClass="entr" presetSubtype="0" accel="10000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strVal val="#ppt_w*0.05"/>
                                          </p:val>
                                        </p:tav>
                                        <p:tav tm="100000">
                                          <p:val>
                                            <p:strVal val="#ppt_w"/>
                                          </p:val>
                                        </p:tav>
                                      </p:tavLst>
                                    </p:anim>
                                    <p:anim calcmode="lin" valueType="num">
                                      <p:cBhvr>
                                        <p:cTn id="57" dur="500" fill="hold"/>
                                        <p:tgtEl>
                                          <p:spTgt spid="26"/>
                                        </p:tgtEl>
                                        <p:attrNameLst>
                                          <p:attrName>ppt_h</p:attrName>
                                        </p:attrNameLst>
                                      </p:cBhvr>
                                      <p:tavLst>
                                        <p:tav tm="0">
                                          <p:val>
                                            <p:strVal val="#ppt_h"/>
                                          </p:val>
                                        </p:tav>
                                        <p:tav tm="100000">
                                          <p:val>
                                            <p:strVal val="#ppt_h"/>
                                          </p:val>
                                        </p:tav>
                                      </p:tavLst>
                                    </p:anim>
                                    <p:anim calcmode="lin" valueType="num">
                                      <p:cBhvr>
                                        <p:cTn id="58" dur="500" fill="hold"/>
                                        <p:tgtEl>
                                          <p:spTgt spid="26"/>
                                        </p:tgtEl>
                                        <p:attrNameLst>
                                          <p:attrName>ppt_x</p:attrName>
                                        </p:attrNameLst>
                                      </p:cBhvr>
                                      <p:tavLst>
                                        <p:tav tm="0">
                                          <p:val>
                                            <p:strVal val="#ppt_x-.2"/>
                                          </p:val>
                                        </p:tav>
                                        <p:tav tm="100000">
                                          <p:val>
                                            <p:strVal val="#ppt_x"/>
                                          </p:val>
                                        </p:tav>
                                      </p:tavLst>
                                    </p:anim>
                                    <p:anim calcmode="lin" valueType="num">
                                      <p:cBhvr>
                                        <p:cTn id="59" dur="500" fill="hold"/>
                                        <p:tgtEl>
                                          <p:spTgt spid="26"/>
                                        </p:tgtEl>
                                        <p:attrNameLst>
                                          <p:attrName>ppt_y</p:attrName>
                                        </p:attrNameLst>
                                      </p:cBhvr>
                                      <p:tavLst>
                                        <p:tav tm="0">
                                          <p:val>
                                            <p:strVal val="#ppt_y"/>
                                          </p:val>
                                        </p:tav>
                                        <p:tav tm="100000">
                                          <p:val>
                                            <p:strVal val="#ppt_y"/>
                                          </p:val>
                                        </p:tav>
                                      </p:tavLst>
                                    </p:anim>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par>
                          <p:cTn id="65" fill="hold">
                            <p:stCondLst>
                              <p:cond delay="0"/>
                            </p:stCondLst>
                            <p:childTnLst>
                              <p:par>
                                <p:cTn id="66" presetID="10" presetClass="entr" presetSubtype="0"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2000"/>
                                        <p:tgtEl>
                                          <p:spTgt spid="40"/>
                                        </p:tgtEl>
                                      </p:cBhvr>
                                    </p:animEffect>
                                  </p:childTnLst>
                                </p:cTn>
                              </p:par>
                            </p:childTnLst>
                          </p:cTn>
                        </p:par>
                        <p:par>
                          <p:cTn id="69" fill="hold">
                            <p:stCondLst>
                              <p:cond delay="2000"/>
                            </p:stCondLst>
                            <p:childTnLst>
                              <p:par>
                                <p:cTn id="70" presetID="54" presetClass="entr" presetSubtype="0" accel="100000"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500" fill="hold"/>
                                        <p:tgtEl>
                                          <p:spTgt spid="34"/>
                                        </p:tgtEl>
                                        <p:attrNameLst>
                                          <p:attrName>ppt_w</p:attrName>
                                        </p:attrNameLst>
                                      </p:cBhvr>
                                      <p:tavLst>
                                        <p:tav tm="0">
                                          <p:val>
                                            <p:strVal val="#ppt_w*0.05"/>
                                          </p:val>
                                        </p:tav>
                                        <p:tav tm="100000">
                                          <p:val>
                                            <p:strVal val="#ppt_w"/>
                                          </p:val>
                                        </p:tav>
                                      </p:tavLst>
                                    </p:anim>
                                    <p:anim calcmode="lin" valueType="num">
                                      <p:cBhvr>
                                        <p:cTn id="73" dur="500" fill="hold"/>
                                        <p:tgtEl>
                                          <p:spTgt spid="34"/>
                                        </p:tgtEl>
                                        <p:attrNameLst>
                                          <p:attrName>ppt_h</p:attrName>
                                        </p:attrNameLst>
                                      </p:cBhvr>
                                      <p:tavLst>
                                        <p:tav tm="0">
                                          <p:val>
                                            <p:strVal val="#ppt_h"/>
                                          </p:val>
                                        </p:tav>
                                        <p:tav tm="100000">
                                          <p:val>
                                            <p:strVal val="#ppt_h"/>
                                          </p:val>
                                        </p:tav>
                                      </p:tavLst>
                                    </p:anim>
                                    <p:anim calcmode="lin" valueType="num">
                                      <p:cBhvr>
                                        <p:cTn id="74" dur="500" fill="hold"/>
                                        <p:tgtEl>
                                          <p:spTgt spid="34"/>
                                        </p:tgtEl>
                                        <p:attrNameLst>
                                          <p:attrName>ppt_x</p:attrName>
                                        </p:attrNameLst>
                                      </p:cBhvr>
                                      <p:tavLst>
                                        <p:tav tm="0">
                                          <p:val>
                                            <p:strVal val="#ppt_x-.2"/>
                                          </p:val>
                                        </p:tav>
                                        <p:tav tm="100000">
                                          <p:val>
                                            <p:strVal val="#ppt_x"/>
                                          </p:val>
                                        </p:tav>
                                      </p:tavLst>
                                    </p:anim>
                                    <p:anim calcmode="lin" valueType="num">
                                      <p:cBhvr>
                                        <p:cTn id="75" dur="500" fill="hold"/>
                                        <p:tgtEl>
                                          <p:spTgt spid="34"/>
                                        </p:tgtEl>
                                        <p:attrNameLst>
                                          <p:attrName>ppt_y</p:attrName>
                                        </p:attrNameLst>
                                      </p:cBhvr>
                                      <p:tavLst>
                                        <p:tav tm="0">
                                          <p:val>
                                            <p:strVal val="#ppt_y"/>
                                          </p:val>
                                        </p:tav>
                                        <p:tav tm="100000">
                                          <p:val>
                                            <p:strVal val="#ppt_y"/>
                                          </p:val>
                                        </p:tav>
                                      </p:tavLst>
                                    </p:anim>
                                    <p:animEffect transition="in" filter="fade">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p:bldP spid="12" grpId="0"/>
      <p:bldP spid="19" grpId="0" animBg="1"/>
      <p:bldP spid="41" grpId="0"/>
      <p:bldP spid="44" grpId="0" animBg="1"/>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Spaced seed alignment – Mapping reads</a:t>
            </a:r>
            <a:endParaRPr lang="en-US" dirty="0"/>
          </a:p>
        </p:txBody>
      </p:sp>
      <p:sp>
        <p:nvSpPr>
          <p:cNvPr id="3" name="TextBox 2"/>
          <p:cNvSpPr txBox="1"/>
          <p:nvPr/>
        </p:nvSpPr>
        <p:spPr>
          <a:xfrm>
            <a:off x="211667" y="1058333"/>
            <a:ext cx="8869310" cy="369332"/>
          </a:xfrm>
          <a:prstGeom prst="rect">
            <a:avLst/>
          </a:prstGeom>
          <a:noFill/>
        </p:spPr>
        <p:txBody>
          <a:bodyPr wrap="none" rtlCol="0">
            <a:spAutoFit/>
          </a:bodyPr>
          <a:lstStyle/>
          <a:p>
            <a:r>
              <a:rPr lang="en-US" dirty="0" smtClean="0"/>
              <a:t>G:  </a:t>
            </a:r>
            <a:r>
              <a:rPr lang="en-US" sz="1600" dirty="0" err="1" smtClean="0">
                <a:latin typeface="Courier New"/>
                <a:cs typeface="Courier New"/>
              </a:rPr>
              <a:t>accgattgactgaatggccttaaggggtcctagttgcgagacacatgctgaccgtgggattgaatg</a:t>
            </a:r>
            <a:r>
              <a:rPr lang="en-US" sz="1600" dirty="0" smtClean="0">
                <a:latin typeface="Courier New"/>
                <a:cs typeface="Courier New"/>
              </a:rPr>
              <a:t>……</a:t>
            </a:r>
            <a:endParaRPr lang="en-US" sz="1600" dirty="0">
              <a:latin typeface="Courier New"/>
              <a:cs typeface="Courier New"/>
            </a:endParaRPr>
          </a:p>
        </p:txBody>
      </p:sp>
      <p:sp>
        <p:nvSpPr>
          <p:cNvPr id="4" name="TextBox 3"/>
          <p:cNvSpPr txBox="1"/>
          <p:nvPr/>
        </p:nvSpPr>
        <p:spPr>
          <a:xfrm>
            <a:off x="4724400" y="2133600"/>
            <a:ext cx="2811562" cy="369332"/>
          </a:xfrm>
          <a:prstGeom prst="rect">
            <a:avLst/>
          </a:prstGeom>
          <a:noFill/>
        </p:spPr>
        <p:txBody>
          <a:bodyPr wrap="none" rtlCol="0">
            <a:spAutoFit/>
          </a:bodyPr>
          <a:lstStyle/>
          <a:p>
            <a:r>
              <a:rPr lang="en-US" i="1" dirty="0" err="1" smtClean="0">
                <a:latin typeface="Times"/>
                <a:cs typeface="Times"/>
              </a:rPr>
              <a:t>q</a:t>
            </a:r>
            <a:r>
              <a:rPr lang="en-US" dirty="0" smtClean="0"/>
              <a:t>:  </a:t>
            </a:r>
            <a:r>
              <a:rPr lang="en-US" sz="1600" dirty="0" err="1" smtClean="0">
                <a:latin typeface="Courier New"/>
                <a:cs typeface="Courier New"/>
              </a:rPr>
              <a:t>accg</a:t>
            </a:r>
            <a:r>
              <a:rPr lang="en-US" sz="1600" dirty="0" smtClean="0">
                <a:latin typeface="Courier New"/>
                <a:cs typeface="Courier New"/>
              </a:rPr>
              <a:t> </a:t>
            </a:r>
            <a:r>
              <a:rPr lang="en-US" sz="1600" dirty="0" err="1" smtClean="0">
                <a:latin typeface="Courier New"/>
                <a:cs typeface="Courier New"/>
              </a:rPr>
              <a:t>at</a:t>
            </a:r>
            <a:r>
              <a:rPr lang="en-US" sz="1600" dirty="0" err="1" smtClean="0">
                <a:solidFill>
                  <a:srgbClr val="FF0000"/>
                </a:solidFill>
                <a:latin typeface="Courier New"/>
                <a:cs typeface="Courier New"/>
              </a:rPr>
              <a:t>a</a:t>
            </a:r>
            <a:r>
              <a:rPr lang="en-US" sz="1600" dirty="0" err="1" smtClean="0">
                <a:latin typeface="Courier New"/>
                <a:cs typeface="Courier New"/>
              </a:rPr>
              <a:t>g</a:t>
            </a:r>
            <a:r>
              <a:rPr lang="en-US" sz="1600" dirty="0" smtClean="0">
                <a:latin typeface="Courier New"/>
                <a:cs typeface="Courier New"/>
              </a:rPr>
              <a:t> </a:t>
            </a:r>
            <a:r>
              <a:rPr lang="en-US" sz="1600" dirty="0" err="1" smtClean="0">
                <a:latin typeface="Courier New"/>
                <a:cs typeface="Courier New"/>
              </a:rPr>
              <a:t>ac</a:t>
            </a:r>
            <a:r>
              <a:rPr lang="en-US" sz="1600" dirty="0" err="1" smtClean="0">
                <a:solidFill>
                  <a:srgbClr val="FF0000"/>
                </a:solidFill>
                <a:latin typeface="Courier New"/>
                <a:cs typeface="Courier New"/>
              </a:rPr>
              <a:t>c</a:t>
            </a:r>
            <a:r>
              <a:rPr lang="en-US" sz="1600" dirty="0" err="1" smtClean="0">
                <a:latin typeface="Courier New"/>
                <a:cs typeface="Courier New"/>
              </a:rPr>
              <a:t>g</a:t>
            </a:r>
            <a:r>
              <a:rPr lang="en-US" sz="1600" dirty="0" smtClean="0">
                <a:latin typeface="Courier New"/>
                <a:cs typeface="Courier New"/>
              </a:rPr>
              <a:t> </a:t>
            </a:r>
            <a:r>
              <a:rPr lang="en-US" sz="1600" dirty="0" err="1" smtClean="0">
                <a:latin typeface="Courier New"/>
                <a:cs typeface="Courier New"/>
              </a:rPr>
              <a:t>aatg</a:t>
            </a:r>
            <a:endParaRPr lang="en-US" sz="1600" dirty="0">
              <a:latin typeface="Courier New"/>
              <a:cs typeface="Courier New"/>
            </a:endParaRPr>
          </a:p>
        </p:txBody>
      </p:sp>
      <p:sp>
        <p:nvSpPr>
          <p:cNvPr id="6" name="TextBox 5"/>
          <p:cNvSpPr txBox="1"/>
          <p:nvPr/>
        </p:nvSpPr>
        <p:spPr>
          <a:xfrm>
            <a:off x="381000" y="2133600"/>
            <a:ext cx="2523067" cy="338554"/>
          </a:xfrm>
          <a:prstGeom prst="rect">
            <a:avLst/>
          </a:prstGeom>
          <a:noFill/>
        </p:spPr>
        <p:txBody>
          <a:bodyPr wrap="square" rtlCol="0">
            <a:spAutoFit/>
          </a:bodyPr>
          <a:lstStyle/>
          <a:p>
            <a:r>
              <a:rPr lang="en-US" sz="1600" dirty="0" err="1" smtClean="0">
                <a:latin typeface="Courier New"/>
                <a:cs typeface="Courier New"/>
              </a:rPr>
              <a:t>accg</a:t>
            </a:r>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 **** </a:t>
            </a:r>
          </a:p>
        </p:txBody>
      </p:sp>
      <p:sp>
        <p:nvSpPr>
          <p:cNvPr id="8" name="TextBox 7"/>
          <p:cNvSpPr txBox="1"/>
          <p:nvPr/>
        </p:nvSpPr>
        <p:spPr>
          <a:xfrm>
            <a:off x="381000" y="2404532"/>
            <a:ext cx="2524148" cy="338554"/>
          </a:xfrm>
          <a:prstGeom prst="rect">
            <a:avLst/>
          </a:prstGeom>
          <a:noFill/>
        </p:spPr>
        <p:txBody>
          <a:bodyPr wrap="none" rtlCol="0">
            <a:spAutoFit/>
          </a:bodyPr>
          <a:lstStyle/>
          <a:p>
            <a:r>
              <a:rPr lang="en-US" sz="1600" dirty="0" err="1" smtClean="0">
                <a:latin typeface="Courier New"/>
                <a:cs typeface="Courier New"/>
              </a:rPr>
              <a:t>accg</a:t>
            </a:r>
            <a:r>
              <a:rPr lang="en-US" sz="1600" dirty="0" smtClean="0">
                <a:latin typeface="Courier New"/>
                <a:cs typeface="Courier New"/>
              </a:rPr>
              <a:t> **** </a:t>
            </a:r>
            <a:r>
              <a:rPr lang="en-US" sz="1600" dirty="0" err="1" smtClean="0">
                <a:latin typeface="Courier New"/>
                <a:cs typeface="Courier New"/>
              </a:rPr>
              <a:t>actg</a:t>
            </a:r>
            <a:r>
              <a:rPr lang="en-US" sz="1600" dirty="0" smtClean="0">
                <a:latin typeface="Courier New"/>
                <a:cs typeface="Courier New"/>
              </a:rPr>
              <a:t> ****</a:t>
            </a:r>
          </a:p>
        </p:txBody>
      </p:sp>
      <p:sp>
        <p:nvSpPr>
          <p:cNvPr id="9" name="TextBox 8"/>
          <p:cNvSpPr txBox="1"/>
          <p:nvPr/>
        </p:nvSpPr>
        <p:spPr>
          <a:xfrm>
            <a:off x="381000" y="2645936"/>
            <a:ext cx="2524148" cy="338554"/>
          </a:xfrm>
          <a:prstGeom prst="rect">
            <a:avLst/>
          </a:prstGeom>
          <a:noFill/>
        </p:spPr>
        <p:txBody>
          <a:bodyPr wrap="none" rtlCol="0">
            <a:spAutoFit/>
          </a:bodyPr>
          <a:lstStyle/>
          <a:p>
            <a:r>
              <a:rPr lang="en-US" sz="1600" dirty="0" err="1" smtClean="0">
                <a:latin typeface="Courier New"/>
                <a:cs typeface="Courier New"/>
              </a:rPr>
              <a:t>accg</a:t>
            </a:r>
            <a:r>
              <a:rPr lang="en-US" sz="1600" dirty="0" smtClean="0">
                <a:latin typeface="Courier New"/>
                <a:cs typeface="Courier New"/>
              </a:rPr>
              <a:t> **** **** </a:t>
            </a:r>
            <a:r>
              <a:rPr lang="en-US" sz="1600" dirty="0" err="1" smtClean="0">
                <a:latin typeface="Courier New"/>
                <a:cs typeface="Courier New"/>
              </a:rPr>
              <a:t>aatg</a:t>
            </a:r>
            <a:endParaRPr lang="en-US" sz="1600" dirty="0" smtClean="0">
              <a:latin typeface="Courier New"/>
              <a:cs typeface="Courier New"/>
            </a:endParaRPr>
          </a:p>
        </p:txBody>
      </p:sp>
      <p:sp>
        <p:nvSpPr>
          <p:cNvPr id="10" name="TextBox 9"/>
          <p:cNvSpPr txBox="1"/>
          <p:nvPr/>
        </p:nvSpPr>
        <p:spPr>
          <a:xfrm>
            <a:off x="381000" y="2946399"/>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a:t>
            </a:r>
            <a:r>
              <a:rPr lang="en-US" sz="1600" dirty="0" err="1" smtClean="0">
                <a:latin typeface="Courier New"/>
                <a:cs typeface="Courier New"/>
              </a:rPr>
              <a:t>actg</a:t>
            </a:r>
            <a:r>
              <a:rPr lang="en-US" sz="1600" dirty="0" smtClean="0">
                <a:latin typeface="Courier New"/>
                <a:cs typeface="Courier New"/>
              </a:rPr>
              <a:t> ****</a:t>
            </a:r>
          </a:p>
        </p:txBody>
      </p:sp>
      <p:sp>
        <p:nvSpPr>
          <p:cNvPr id="11" name="TextBox 10"/>
          <p:cNvSpPr txBox="1"/>
          <p:nvPr/>
        </p:nvSpPr>
        <p:spPr>
          <a:xfrm>
            <a:off x="381000" y="3183466"/>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attg</a:t>
            </a:r>
            <a:r>
              <a:rPr lang="en-US" sz="1600" dirty="0" smtClean="0">
                <a:latin typeface="Courier New"/>
                <a:cs typeface="Courier New"/>
              </a:rPr>
              <a:t> **** </a:t>
            </a:r>
            <a:r>
              <a:rPr lang="en-US" sz="1600" dirty="0" err="1" smtClean="0">
                <a:latin typeface="Courier New"/>
                <a:cs typeface="Courier New"/>
              </a:rPr>
              <a:t>aatg</a:t>
            </a:r>
            <a:endParaRPr lang="en-US" sz="1600" dirty="0" smtClean="0">
              <a:latin typeface="Courier New"/>
              <a:cs typeface="Courier New"/>
            </a:endParaRPr>
          </a:p>
        </p:txBody>
      </p:sp>
      <p:sp>
        <p:nvSpPr>
          <p:cNvPr id="12" name="TextBox 11"/>
          <p:cNvSpPr txBox="1"/>
          <p:nvPr/>
        </p:nvSpPr>
        <p:spPr>
          <a:xfrm>
            <a:off x="381000" y="3445934"/>
            <a:ext cx="2524148" cy="338554"/>
          </a:xfrm>
          <a:prstGeom prst="rect">
            <a:avLst/>
          </a:prstGeom>
          <a:noFill/>
        </p:spPr>
        <p:txBody>
          <a:bodyPr wrap="none" rtlCol="0">
            <a:spAutoFit/>
          </a:bodyPr>
          <a:lstStyle/>
          <a:p>
            <a:r>
              <a:rPr lang="en-US" sz="1600" dirty="0" smtClean="0">
                <a:latin typeface="Courier New"/>
                <a:cs typeface="Courier New"/>
              </a:rPr>
              <a:t>**** **** </a:t>
            </a:r>
            <a:r>
              <a:rPr lang="en-US" sz="1600" dirty="0" err="1" smtClean="0">
                <a:latin typeface="Courier New"/>
                <a:cs typeface="Courier New"/>
              </a:rPr>
              <a:t>actg</a:t>
            </a:r>
            <a:r>
              <a:rPr lang="en-US" sz="1600" dirty="0" smtClean="0">
                <a:latin typeface="Courier New"/>
                <a:cs typeface="Courier New"/>
              </a:rPr>
              <a:t> </a:t>
            </a:r>
            <a:r>
              <a:rPr lang="en-US" sz="1600" dirty="0" err="1" smtClean="0">
                <a:latin typeface="Courier New"/>
                <a:cs typeface="Courier New"/>
              </a:rPr>
              <a:t>aatg</a:t>
            </a:r>
            <a:endParaRPr lang="en-US" sz="1600" dirty="0" smtClean="0">
              <a:latin typeface="Courier New"/>
              <a:cs typeface="Courier New"/>
            </a:endParaRPr>
          </a:p>
        </p:txBody>
      </p:sp>
      <p:cxnSp>
        <p:nvCxnSpPr>
          <p:cNvPr id="14" name="Straight Arrow Connector 13"/>
          <p:cNvCxnSpPr/>
          <p:nvPr/>
        </p:nvCxnSpPr>
        <p:spPr>
          <a:xfrm flipV="1">
            <a:off x="2881103" y="2302821"/>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881103" y="2573753"/>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6" name="Table 25"/>
          <p:cNvGraphicFramePr>
            <a:graphicFrameLocks noGrp="1"/>
          </p:cNvGraphicFramePr>
          <p:nvPr/>
        </p:nvGraphicFramePr>
        <p:xfrm>
          <a:off x="3228236" y="2150420"/>
          <a:ext cx="438912" cy="1634070"/>
        </p:xfrm>
        <a:graphic>
          <a:graphicData uri="http://schemas.openxmlformats.org/drawingml/2006/table">
            <a:tbl>
              <a:tblPr firstRow="1" bandRow="1">
                <a:tableStyleId>{2D5ABB26-0587-4C30-8999-92F81FD0307C}</a:tableStyleId>
              </a:tblPr>
              <a:tblGrid>
                <a:gridCol w="438912"/>
              </a:tblGrid>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0,45</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0</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27" name="Straight Arrow Connector 26"/>
          <p:cNvCxnSpPr/>
          <p:nvPr/>
        </p:nvCxnSpPr>
        <p:spPr>
          <a:xfrm flipV="1">
            <a:off x="2889570" y="285315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889570" y="312402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2881104" y="338649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889570" y="365742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4" name="Table 33"/>
          <p:cNvGraphicFramePr>
            <a:graphicFrameLocks noGrp="1"/>
          </p:cNvGraphicFramePr>
          <p:nvPr/>
        </p:nvGraphicFramePr>
        <p:xfrm>
          <a:off x="3228236" y="4157130"/>
          <a:ext cx="438912" cy="1634070"/>
        </p:xfrm>
        <a:graphic>
          <a:graphicData uri="http://schemas.openxmlformats.org/drawingml/2006/table">
            <a:tbl>
              <a:tblPr firstRow="1" bandRow="1">
                <a:tableStyleId>{2D5ABB26-0587-4C30-8999-92F81FD0307C}</a:tableStyleId>
              </a:tblPr>
              <a:tblGrid>
                <a:gridCol w="438912"/>
              </a:tblGrid>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345">
                <a:tc>
                  <a:txBody>
                    <a:bodyPr/>
                    <a:lstStyle/>
                    <a:p>
                      <a:pPr algn="ctr"/>
                      <a:r>
                        <a:rPr lang="en-US" sz="1400" dirty="0" smtClean="0"/>
                        <a:t>1</a:t>
                      </a:r>
                      <a:endParaRPr lang="en-US" sz="14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5" name="Group 39"/>
          <p:cNvGrpSpPr/>
          <p:nvPr/>
        </p:nvGrpSpPr>
        <p:grpSpPr>
          <a:xfrm>
            <a:off x="381000" y="4140310"/>
            <a:ext cx="2847236" cy="1650888"/>
            <a:chOff x="2895600" y="4140310"/>
            <a:chExt cx="2847236" cy="1650888"/>
          </a:xfrm>
        </p:grpSpPr>
        <p:sp>
          <p:nvSpPr>
            <p:cNvPr id="20" name="TextBox 19"/>
            <p:cNvSpPr txBox="1"/>
            <p:nvPr/>
          </p:nvSpPr>
          <p:spPr>
            <a:xfrm>
              <a:off x="2895600" y="4140310"/>
              <a:ext cx="2523067" cy="338554"/>
            </a:xfrm>
            <a:prstGeom prst="rect">
              <a:avLst/>
            </a:prstGeom>
            <a:noFill/>
          </p:spPr>
          <p:txBody>
            <a:bodyPr wrap="square" rtlCol="0">
              <a:spAutoFit/>
            </a:bodyPr>
            <a:lstStyle/>
            <a:p>
              <a:r>
                <a:rPr lang="en-US" sz="1600" dirty="0" err="1" smtClean="0">
                  <a:latin typeface="Courier New"/>
                  <a:cs typeface="Courier New"/>
                </a:rPr>
                <a:t>ccga</a:t>
              </a:r>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 **** </a:t>
              </a:r>
            </a:p>
          </p:txBody>
        </p:sp>
        <p:sp>
          <p:nvSpPr>
            <p:cNvPr id="21" name="TextBox 20"/>
            <p:cNvSpPr txBox="1"/>
            <p:nvPr/>
          </p:nvSpPr>
          <p:spPr>
            <a:xfrm>
              <a:off x="2895600" y="4411242"/>
              <a:ext cx="2524148" cy="338554"/>
            </a:xfrm>
            <a:prstGeom prst="rect">
              <a:avLst/>
            </a:prstGeom>
            <a:noFill/>
          </p:spPr>
          <p:txBody>
            <a:bodyPr wrap="none" rtlCol="0">
              <a:spAutoFit/>
            </a:bodyPr>
            <a:lstStyle/>
            <a:p>
              <a:r>
                <a:rPr lang="en-US" sz="1600" dirty="0" err="1" smtClean="0">
                  <a:latin typeface="Courier New"/>
                  <a:cs typeface="Courier New"/>
                </a:rPr>
                <a:t>ccga</a:t>
              </a:r>
              <a:r>
                <a:rPr lang="en-US" sz="1600" dirty="0" smtClean="0">
                  <a:latin typeface="Courier New"/>
                  <a:cs typeface="Courier New"/>
                </a:rPr>
                <a:t> **** </a:t>
              </a:r>
              <a:r>
                <a:rPr lang="en-US" sz="1600" dirty="0" err="1" smtClean="0">
                  <a:latin typeface="Courier New"/>
                  <a:cs typeface="Courier New"/>
                </a:rPr>
                <a:t>ctga</a:t>
              </a:r>
              <a:r>
                <a:rPr lang="en-US" sz="1600" dirty="0" smtClean="0">
                  <a:latin typeface="Courier New"/>
                  <a:cs typeface="Courier New"/>
                </a:rPr>
                <a:t> ****</a:t>
              </a:r>
            </a:p>
          </p:txBody>
        </p:sp>
        <p:sp>
          <p:nvSpPr>
            <p:cNvPr id="23" name="TextBox 22"/>
            <p:cNvSpPr txBox="1"/>
            <p:nvPr/>
          </p:nvSpPr>
          <p:spPr>
            <a:xfrm>
              <a:off x="2895600" y="4652646"/>
              <a:ext cx="2524148" cy="338554"/>
            </a:xfrm>
            <a:prstGeom prst="rect">
              <a:avLst/>
            </a:prstGeom>
            <a:noFill/>
          </p:spPr>
          <p:txBody>
            <a:bodyPr wrap="none" rtlCol="0">
              <a:spAutoFit/>
            </a:bodyPr>
            <a:lstStyle/>
            <a:p>
              <a:r>
                <a:rPr lang="en-US" sz="1600" dirty="0" err="1" smtClean="0">
                  <a:latin typeface="Courier New"/>
                  <a:cs typeface="Courier New"/>
                </a:rPr>
                <a:t>ccga</a:t>
              </a:r>
              <a:r>
                <a:rPr lang="en-US" sz="1600" dirty="0" smtClean="0">
                  <a:latin typeface="Courier New"/>
                  <a:cs typeface="Courier New"/>
                </a:rPr>
                <a:t> **** **** </a:t>
              </a:r>
              <a:r>
                <a:rPr lang="en-US" sz="1600" dirty="0" err="1" smtClean="0">
                  <a:latin typeface="Courier New"/>
                  <a:cs typeface="Courier New"/>
                </a:rPr>
                <a:t>atgg</a:t>
              </a:r>
              <a:endParaRPr lang="en-US" sz="1600" dirty="0" smtClean="0">
                <a:latin typeface="Courier New"/>
                <a:cs typeface="Courier New"/>
              </a:endParaRPr>
            </a:p>
          </p:txBody>
        </p:sp>
        <p:sp>
          <p:nvSpPr>
            <p:cNvPr id="24" name="TextBox 23"/>
            <p:cNvSpPr txBox="1"/>
            <p:nvPr/>
          </p:nvSpPr>
          <p:spPr>
            <a:xfrm>
              <a:off x="2895600" y="4953109"/>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a:t>
              </a:r>
              <a:r>
                <a:rPr lang="en-US" sz="1600" dirty="0" err="1" smtClean="0">
                  <a:latin typeface="Courier New"/>
                  <a:cs typeface="Courier New"/>
                </a:rPr>
                <a:t>ctga</a:t>
              </a:r>
              <a:r>
                <a:rPr lang="en-US" sz="1600" dirty="0" smtClean="0">
                  <a:latin typeface="Courier New"/>
                  <a:cs typeface="Courier New"/>
                </a:rPr>
                <a:t> ****</a:t>
              </a:r>
            </a:p>
          </p:txBody>
        </p:sp>
        <p:sp>
          <p:nvSpPr>
            <p:cNvPr id="25" name="TextBox 24"/>
            <p:cNvSpPr txBox="1"/>
            <p:nvPr/>
          </p:nvSpPr>
          <p:spPr>
            <a:xfrm>
              <a:off x="2895600" y="5190176"/>
              <a:ext cx="2524148" cy="338554"/>
            </a:xfrm>
            <a:prstGeom prst="rect">
              <a:avLst/>
            </a:prstGeom>
            <a:noFill/>
          </p:spPr>
          <p:txBody>
            <a:bodyPr wrap="none" rtlCol="0">
              <a:spAutoFit/>
            </a:bodyPr>
            <a:lstStyle/>
            <a:p>
              <a:r>
                <a:rPr lang="en-US" sz="1600" dirty="0" smtClean="0">
                  <a:latin typeface="Courier New"/>
                  <a:cs typeface="Courier New"/>
                </a:rPr>
                <a:t>**** </a:t>
              </a:r>
              <a:r>
                <a:rPr lang="en-US" sz="1600" dirty="0" err="1" smtClean="0">
                  <a:latin typeface="Courier New"/>
                  <a:cs typeface="Courier New"/>
                </a:rPr>
                <a:t>ttga</a:t>
              </a:r>
              <a:r>
                <a:rPr lang="en-US" sz="1600" dirty="0" smtClean="0">
                  <a:latin typeface="Courier New"/>
                  <a:cs typeface="Courier New"/>
                </a:rPr>
                <a:t> **** </a:t>
              </a:r>
              <a:r>
                <a:rPr lang="en-US" sz="1600" dirty="0" err="1" smtClean="0">
                  <a:latin typeface="Courier New"/>
                  <a:cs typeface="Courier New"/>
                </a:rPr>
                <a:t>atgg</a:t>
              </a:r>
              <a:endParaRPr lang="en-US" sz="1600" dirty="0" smtClean="0">
                <a:latin typeface="Courier New"/>
                <a:cs typeface="Courier New"/>
              </a:endParaRPr>
            </a:p>
          </p:txBody>
        </p:sp>
        <p:sp>
          <p:nvSpPr>
            <p:cNvPr id="31" name="TextBox 30"/>
            <p:cNvSpPr txBox="1"/>
            <p:nvPr/>
          </p:nvSpPr>
          <p:spPr>
            <a:xfrm>
              <a:off x="2895600" y="5452644"/>
              <a:ext cx="2524148" cy="338554"/>
            </a:xfrm>
            <a:prstGeom prst="rect">
              <a:avLst/>
            </a:prstGeom>
            <a:noFill/>
          </p:spPr>
          <p:txBody>
            <a:bodyPr wrap="none" rtlCol="0">
              <a:spAutoFit/>
            </a:bodyPr>
            <a:lstStyle/>
            <a:p>
              <a:r>
                <a:rPr lang="en-US" sz="1600" dirty="0" smtClean="0">
                  <a:latin typeface="Courier New"/>
                  <a:cs typeface="Courier New"/>
                </a:rPr>
                <a:t>**** **** </a:t>
              </a:r>
              <a:r>
                <a:rPr lang="en-US" sz="1600" dirty="0" err="1" smtClean="0">
                  <a:latin typeface="Courier New"/>
                  <a:cs typeface="Courier New"/>
                </a:rPr>
                <a:t>ctga</a:t>
              </a:r>
              <a:r>
                <a:rPr lang="en-US" sz="1600" dirty="0" smtClean="0">
                  <a:latin typeface="Courier New"/>
                  <a:cs typeface="Courier New"/>
                </a:rPr>
                <a:t> </a:t>
              </a:r>
              <a:r>
                <a:rPr lang="en-US" sz="1600" dirty="0" err="1" smtClean="0">
                  <a:latin typeface="Courier New"/>
                  <a:cs typeface="Courier New"/>
                </a:rPr>
                <a:t>atgg</a:t>
              </a:r>
              <a:endParaRPr lang="en-US" sz="1600" dirty="0" smtClean="0">
                <a:latin typeface="Courier New"/>
                <a:cs typeface="Courier New"/>
              </a:endParaRPr>
            </a:p>
          </p:txBody>
        </p:sp>
        <p:cxnSp>
          <p:nvCxnSpPr>
            <p:cNvPr id="32" name="Straight Arrow Connector 31"/>
            <p:cNvCxnSpPr/>
            <p:nvPr/>
          </p:nvCxnSpPr>
          <p:spPr>
            <a:xfrm flipV="1">
              <a:off x="5395703" y="4309531"/>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395703" y="4580463"/>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404170" y="485986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404170" y="513073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5395704" y="5393204"/>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5404170" y="5664139"/>
              <a:ext cx="338666" cy="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3962400" y="2095500"/>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1" name="TextBox 40"/>
          <p:cNvSpPr txBox="1"/>
          <p:nvPr/>
        </p:nvSpPr>
        <p:spPr>
          <a:xfrm>
            <a:off x="3962400" y="26532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2" name="TextBox 41"/>
          <p:cNvSpPr txBox="1"/>
          <p:nvPr/>
        </p:nvSpPr>
        <p:spPr>
          <a:xfrm>
            <a:off x="3962400" y="23738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3" name="TextBox 42"/>
          <p:cNvSpPr txBox="1"/>
          <p:nvPr/>
        </p:nvSpPr>
        <p:spPr>
          <a:xfrm>
            <a:off x="3962400" y="2907268"/>
            <a:ext cx="364202" cy="369332"/>
          </a:xfrm>
          <a:prstGeom prst="rect">
            <a:avLst/>
          </a:prstGeom>
          <a:noFill/>
        </p:spPr>
        <p:txBody>
          <a:bodyPr wrap="none" rtlCol="0">
            <a:spAutoFit/>
          </a:bodyPr>
          <a:lstStyle/>
          <a:p>
            <a:r>
              <a:rPr lang="en-US" smtClean="0">
                <a:latin typeface="Zapf Dingbats"/>
                <a:ea typeface="Zapf Dingbats"/>
                <a:cs typeface="Zapf Dingbats"/>
              </a:rPr>
              <a:t>✕</a:t>
            </a:r>
            <a:endParaRPr lang="en-US" dirty="0"/>
          </a:p>
        </p:txBody>
      </p:sp>
      <p:sp>
        <p:nvSpPr>
          <p:cNvPr id="44" name="TextBox 43"/>
          <p:cNvSpPr txBox="1"/>
          <p:nvPr/>
        </p:nvSpPr>
        <p:spPr>
          <a:xfrm>
            <a:off x="3962400" y="31866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5" name="TextBox 44"/>
          <p:cNvSpPr txBox="1"/>
          <p:nvPr/>
        </p:nvSpPr>
        <p:spPr>
          <a:xfrm>
            <a:off x="3962400" y="3440668"/>
            <a:ext cx="364202" cy="369332"/>
          </a:xfrm>
          <a:prstGeom prst="rect">
            <a:avLst/>
          </a:prstGeom>
          <a:noFill/>
        </p:spPr>
        <p:txBody>
          <a:bodyPr wrap="none" rtlCol="0">
            <a:spAutoFit/>
          </a:bodyPr>
          <a:lstStyle/>
          <a:p>
            <a:r>
              <a:rPr lang="en-US" smtClean="0">
                <a:latin typeface="Zapf Dingbats"/>
                <a:ea typeface="Zapf Dingbats"/>
                <a:cs typeface="Zapf Dingbats"/>
              </a:rPr>
              <a:t>✕</a:t>
            </a:r>
            <a:endParaRPr lang="en-US" dirty="0"/>
          </a:p>
        </p:txBody>
      </p:sp>
      <p:sp>
        <p:nvSpPr>
          <p:cNvPr id="46" name="TextBox 45"/>
          <p:cNvSpPr txBox="1"/>
          <p:nvPr/>
        </p:nvSpPr>
        <p:spPr>
          <a:xfrm>
            <a:off x="3979198" y="4076700"/>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8" name="TextBox 47"/>
          <p:cNvSpPr txBox="1"/>
          <p:nvPr/>
        </p:nvSpPr>
        <p:spPr>
          <a:xfrm>
            <a:off x="3979198" y="43804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49" name="TextBox 48"/>
          <p:cNvSpPr txBox="1"/>
          <p:nvPr/>
        </p:nvSpPr>
        <p:spPr>
          <a:xfrm>
            <a:off x="3979198" y="49138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50" name="TextBox 49"/>
          <p:cNvSpPr txBox="1"/>
          <p:nvPr/>
        </p:nvSpPr>
        <p:spPr>
          <a:xfrm>
            <a:off x="3979198" y="51932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51" name="TextBox 50"/>
          <p:cNvSpPr txBox="1"/>
          <p:nvPr/>
        </p:nvSpPr>
        <p:spPr>
          <a:xfrm>
            <a:off x="3979198" y="54599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52" name="TextBox 51"/>
          <p:cNvSpPr txBox="1"/>
          <p:nvPr/>
        </p:nvSpPr>
        <p:spPr>
          <a:xfrm>
            <a:off x="3979198" y="4659868"/>
            <a:ext cx="364202" cy="369332"/>
          </a:xfrm>
          <a:prstGeom prst="rect">
            <a:avLst/>
          </a:prstGeom>
          <a:noFill/>
        </p:spPr>
        <p:txBody>
          <a:bodyPr wrap="none" rtlCol="0">
            <a:spAutoFit/>
          </a:bodyPr>
          <a:lstStyle/>
          <a:p>
            <a:r>
              <a:rPr lang="en-US" dirty="0" smtClean="0">
                <a:latin typeface="Zapf Dingbats"/>
                <a:ea typeface="Zapf Dingbats"/>
                <a:cs typeface="Zapf Dingbats"/>
              </a:rPr>
              <a:t>✕</a:t>
            </a:r>
            <a:endParaRPr lang="en-US" dirty="0"/>
          </a:p>
        </p:txBody>
      </p:sp>
      <p:sp>
        <p:nvSpPr>
          <p:cNvPr id="53" name="TextBox 52"/>
          <p:cNvSpPr txBox="1"/>
          <p:nvPr/>
        </p:nvSpPr>
        <p:spPr>
          <a:xfrm>
            <a:off x="4267200" y="2667000"/>
            <a:ext cx="2401018" cy="369332"/>
          </a:xfrm>
          <a:prstGeom prst="rect">
            <a:avLst/>
          </a:prstGeom>
          <a:noFill/>
        </p:spPr>
        <p:txBody>
          <a:bodyPr wrap="none" rtlCol="0">
            <a:spAutoFit/>
          </a:bodyPr>
          <a:lstStyle/>
          <a:p>
            <a:r>
              <a:rPr lang="en-US" dirty="0" err="1" smtClean="0">
                <a:latin typeface="Courier New"/>
                <a:cs typeface="Courier New"/>
              </a:rPr>
              <a:t>accgattgactgaatg</a:t>
            </a:r>
            <a:endParaRPr lang="en-US" dirty="0"/>
          </a:p>
        </p:txBody>
      </p:sp>
      <p:sp>
        <p:nvSpPr>
          <p:cNvPr id="54" name="Rectangle 53"/>
          <p:cNvSpPr/>
          <p:nvPr/>
        </p:nvSpPr>
        <p:spPr>
          <a:xfrm>
            <a:off x="6781800" y="2667000"/>
            <a:ext cx="2401018" cy="369332"/>
          </a:xfrm>
          <a:prstGeom prst="rect">
            <a:avLst/>
          </a:prstGeom>
        </p:spPr>
        <p:txBody>
          <a:bodyPr wrap="none">
            <a:spAutoFit/>
          </a:bodyPr>
          <a:lstStyle/>
          <a:p>
            <a:r>
              <a:rPr lang="en-US" dirty="0" err="1" smtClean="0">
                <a:latin typeface="Courier New"/>
                <a:cs typeface="Courier New"/>
              </a:rPr>
              <a:t>accgtgggattgaatg</a:t>
            </a:r>
            <a:endParaRPr lang="en-US" dirty="0"/>
          </a:p>
        </p:txBody>
      </p:sp>
      <p:sp>
        <p:nvSpPr>
          <p:cNvPr id="55" name="TextBox 54"/>
          <p:cNvSpPr txBox="1"/>
          <p:nvPr/>
        </p:nvSpPr>
        <p:spPr>
          <a:xfrm>
            <a:off x="4685277" y="3288268"/>
            <a:ext cx="1563123" cy="369332"/>
          </a:xfrm>
          <a:prstGeom prst="rect">
            <a:avLst/>
          </a:prstGeom>
          <a:noFill/>
        </p:spPr>
        <p:txBody>
          <a:bodyPr wrap="none" rtlCol="0">
            <a:spAutoFit/>
          </a:bodyPr>
          <a:lstStyle/>
          <a:p>
            <a:r>
              <a:rPr lang="en-US" dirty="0" smtClean="0"/>
              <a:t>2 </a:t>
            </a:r>
            <a:r>
              <a:rPr lang="en-US" dirty="0" err="1" smtClean="0"/>
              <a:t>missmatches</a:t>
            </a:r>
            <a:endParaRPr lang="en-US" dirty="0"/>
          </a:p>
        </p:txBody>
      </p:sp>
      <p:sp>
        <p:nvSpPr>
          <p:cNvPr id="56" name="TextBox 55"/>
          <p:cNvSpPr txBox="1"/>
          <p:nvPr/>
        </p:nvSpPr>
        <p:spPr>
          <a:xfrm>
            <a:off x="7123677" y="3288268"/>
            <a:ext cx="1563123" cy="369332"/>
          </a:xfrm>
          <a:prstGeom prst="rect">
            <a:avLst/>
          </a:prstGeom>
          <a:noFill/>
        </p:spPr>
        <p:txBody>
          <a:bodyPr wrap="none" rtlCol="0">
            <a:spAutoFit/>
          </a:bodyPr>
          <a:lstStyle/>
          <a:p>
            <a:r>
              <a:rPr lang="en-US" dirty="0" smtClean="0"/>
              <a:t>5 </a:t>
            </a:r>
            <a:r>
              <a:rPr lang="en-US" dirty="0" err="1" smtClean="0"/>
              <a:t>missmatches</a:t>
            </a:r>
            <a:endParaRPr lang="en-US" dirty="0"/>
          </a:p>
        </p:txBody>
      </p:sp>
      <p:sp>
        <p:nvSpPr>
          <p:cNvPr id="57" name="TextBox 56"/>
          <p:cNvSpPr txBox="1"/>
          <p:nvPr/>
        </p:nvSpPr>
        <p:spPr>
          <a:xfrm>
            <a:off x="4419600" y="4038600"/>
            <a:ext cx="1804889" cy="369332"/>
          </a:xfrm>
          <a:prstGeom prst="rect">
            <a:avLst/>
          </a:prstGeom>
          <a:noFill/>
        </p:spPr>
        <p:txBody>
          <a:bodyPr wrap="none" rtlCol="0">
            <a:spAutoFit/>
          </a:bodyPr>
          <a:lstStyle/>
          <a:p>
            <a:r>
              <a:rPr lang="en-US" dirty="0" smtClean="0"/>
              <a:t>Report position 0 </a:t>
            </a:r>
            <a:endParaRPr lang="en-US" dirty="0"/>
          </a:p>
        </p:txBody>
      </p:sp>
      <p:sp>
        <p:nvSpPr>
          <p:cNvPr id="58" name="Rectangle 57"/>
          <p:cNvSpPr/>
          <p:nvPr/>
        </p:nvSpPr>
        <p:spPr>
          <a:xfrm>
            <a:off x="584200" y="1066800"/>
            <a:ext cx="19812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705600" y="1066800"/>
            <a:ext cx="1981200" cy="457200"/>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191000" y="2438400"/>
            <a:ext cx="2514600" cy="1295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1" name="Object 60"/>
          <p:cNvGraphicFramePr>
            <a:graphicFrameLocks noChangeAspect="1"/>
          </p:cNvGraphicFramePr>
          <p:nvPr>
            <p:extLst>
              <p:ext uri="{D42A27DB-BD31-4B8C-83A1-F6EECF244321}">
                <p14:modId xmlns:p14="http://schemas.microsoft.com/office/powerpoint/2010/main" val="3008159668"/>
              </p:ext>
            </p:extLst>
          </p:nvPr>
        </p:nvGraphicFramePr>
        <p:xfrm>
          <a:off x="4505325" y="5105400"/>
          <a:ext cx="3962400" cy="304800"/>
        </p:xfrm>
        <a:graphic>
          <a:graphicData uri="http://schemas.openxmlformats.org/presentationml/2006/ole">
            <mc:AlternateContent xmlns:mc="http://schemas.openxmlformats.org/markup-compatibility/2006">
              <mc:Choice xmlns:v="urn:schemas-microsoft-com:vml" Requires="v">
                <p:oleObj spid="_x0000_s4116" name="Equation" r:id="rId4" imgW="2641600" imgH="203200" progId="Equation.3">
                  <p:embed/>
                </p:oleObj>
              </mc:Choice>
              <mc:Fallback>
                <p:oleObj name="Equation" r:id="rId4" imgW="26416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325" y="5105400"/>
                        <a:ext cx="3962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432300" y="4736068"/>
            <a:ext cx="4357458" cy="369332"/>
          </a:xfrm>
          <a:prstGeom prst="rect">
            <a:avLst/>
          </a:prstGeom>
          <a:noFill/>
        </p:spPr>
        <p:txBody>
          <a:bodyPr wrap="none" rtlCol="0">
            <a:spAutoFit/>
          </a:bodyPr>
          <a:lstStyle/>
          <a:p>
            <a:r>
              <a:rPr lang="en-US" dirty="0" smtClean="0"/>
              <a:t>But, how confident are we in the placement?</a:t>
            </a:r>
            <a:endParaRPr lang="en-US" dirty="0"/>
          </a:p>
        </p:txBody>
      </p:sp>
    </p:spTree>
    <p:extLst>
      <p:ext uri="{BB962C8B-B14F-4D97-AF65-F5344CB8AC3E}">
        <p14:creationId xmlns:p14="http://schemas.microsoft.com/office/powerpoint/2010/main" val="2845274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par>
                          <p:cTn id="43" fill="hold">
                            <p:stCondLst>
                              <p:cond delay="0"/>
                            </p:stCondLst>
                            <p:childTnLst>
                              <p:par>
                                <p:cTn id="44" presetID="55"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p:cTn id="46" dur="1000" fill="hold"/>
                                        <p:tgtEl>
                                          <p:spTgt spid="54"/>
                                        </p:tgtEl>
                                        <p:attrNameLst>
                                          <p:attrName>ppt_w</p:attrName>
                                        </p:attrNameLst>
                                      </p:cBhvr>
                                      <p:tavLst>
                                        <p:tav tm="0">
                                          <p:val>
                                            <p:strVal val="#ppt_w*0.70"/>
                                          </p:val>
                                        </p:tav>
                                        <p:tav tm="100000">
                                          <p:val>
                                            <p:strVal val="#ppt_w"/>
                                          </p:val>
                                        </p:tav>
                                      </p:tavLst>
                                    </p:anim>
                                    <p:anim calcmode="lin" valueType="num">
                                      <p:cBhvr>
                                        <p:cTn id="47" dur="1000" fill="hold"/>
                                        <p:tgtEl>
                                          <p:spTgt spid="54"/>
                                        </p:tgtEl>
                                        <p:attrNameLst>
                                          <p:attrName>ppt_h</p:attrName>
                                        </p:attrNameLst>
                                      </p:cBhvr>
                                      <p:tavLst>
                                        <p:tav tm="0">
                                          <p:val>
                                            <p:strVal val="#ppt_h"/>
                                          </p:val>
                                        </p:tav>
                                        <p:tav tm="100000">
                                          <p:val>
                                            <p:strVal val="#ppt_h"/>
                                          </p:val>
                                        </p:tav>
                                      </p:tavLst>
                                    </p:anim>
                                    <p:animEffect transition="in" filter="fade">
                                      <p:cBhvr>
                                        <p:cTn id="48" dur="1000"/>
                                        <p:tgtEl>
                                          <p:spTgt spid="54"/>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1000" fill="hold"/>
                                        <p:tgtEl>
                                          <p:spTgt spid="53"/>
                                        </p:tgtEl>
                                        <p:attrNameLst>
                                          <p:attrName>ppt_w</p:attrName>
                                        </p:attrNameLst>
                                      </p:cBhvr>
                                      <p:tavLst>
                                        <p:tav tm="0">
                                          <p:val>
                                            <p:strVal val="#ppt_w*0.70"/>
                                          </p:val>
                                        </p:tav>
                                        <p:tav tm="100000">
                                          <p:val>
                                            <p:strVal val="#ppt_w"/>
                                          </p:val>
                                        </p:tav>
                                      </p:tavLst>
                                    </p:anim>
                                    <p:anim calcmode="lin" valueType="num">
                                      <p:cBhvr>
                                        <p:cTn id="52" dur="1000" fill="hold"/>
                                        <p:tgtEl>
                                          <p:spTgt spid="53"/>
                                        </p:tgtEl>
                                        <p:attrNameLst>
                                          <p:attrName>ppt_h</p:attrName>
                                        </p:attrNameLst>
                                      </p:cBhvr>
                                      <p:tavLst>
                                        <p:tav tm="0">
                                          <p:val>
                                            <p:strVal val="#ppt_h"/>
                                          </p:val>
                                        </p:tav>
                                        <p:tav tm="100000">
                                          <p:val>
                                            <p:strVal val="#ppt_h"/>
                                          </p:val>
                                        </p:tav>
                                      </p:tavLst>
                                    </p:anim>
                                    <p:animEffect transition="in" filter="fade">
                                      <p:cBhvr>
                                        <p:cTn id="53" dur="10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8" grpId="0"/>
      <p:bldP spid="49" grpId="0"/>
      <p:bldP spid="50" grpId="0"/>
      <p:bldP spid="51" grpId="0"/>
      <p:bldP spid="52" grpId="0"/>
      <p:bldP spid="53" grpId="0"/>
      <p:bldP spid="54" grpId="0"/>
      <p:bldP spid="55" grpId="0"/>
      <p:bldP spid="56" grpId="0"/>
      <p:bldP spid="57" grpId="0"/>
      <p:bldP spid="58" grpId="0" animBg="1"/>
      <p:bldP spid="59" grpId="0" animBg="1"/>
      <p:bldP spid="60"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quality</a:t>
            </a:r>
            <a:endParaRPr lang="en-US" dirty="0"/>
          </a:p>
        </p:txBody>
      </p:sp>
      <p:graphicFrame>
        <p:nvGraphicFramePr>
          <p:cNvPr id="61" name="Object 60"/>
          <p:cNvGraphicFramePr>
            <a:graphicFrameLocks noChangeAspect="1"/>
          </p:cNvGraphicFramePr>
          <p:nvPr/>
        </p:nvGraphicFramePr>
        <p:xfrm>
          <a:off x="2066925" y="990600"/>
          <a:ext cx="3962400" cy="304800"/>
        </p:xfrm>
        <a:graphic>
          <a:graphicData uri="http://schemas.openxmlformats.org/presentationml/2006/ole">
            <mc:AlternateContent xmlns:mc="http://schemas.openxmlformats.org/markup-compatibility/2006">
              <mc:Choice xmlns:v="urn:schemas-microsoft-com:vml" Requires="v">
                <p:oleObj spid="_x0000_s5191" name="Equation" r:id="rId3" imgW="2641600" imgH="203200" progId="Equation.DSMT4">
                  <p:embed/>
                </p:oleObj>
              </mc:Choice>
              <mc:Fallback>
                <p:oleObj name="Equation" r:id="rId3" imgW="26416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25" y="990600"/>
                        <a:ext cx="3962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p:nvSpPr>
        <p:spPr>
          <a:xfrm>
            <a:off x="762000" y="939800"/>
            <a:ext cx="1197764" cy="369332"/>
          </a:xfrm>
          <a:prstGeom prst="rect">
            <a:avLst/>
          </a:prstGeom>
          <a:noFill/>
        </p:spPr>
        <p:txBody>
          <a:bodyPr wrap="none" rtlCol="0">
            <a:spAutoFit/>
          </a:bodyPr>
          <a:lstStyle/>
          <a:p>
            <a:r>
              <a:rPr lang="en-US" dirty="0" smtClean="0"/>
              <a:t>What does </a:t>
            </a:r>
            <a:endParaRPr lang="en-US" dirty="0"/>
          </a:p>
        </p:txBody>
      </p:sp>
      <p:sp>
        <p:nvSpPr>
          <p:cNvPr id="63" name="TextBox 62"/>
          <p:cNvSpPr txBox="1"/>
          <p:nvPr/>
        </p:nvSpPr>
        <p:spPr>
          <a:xfrm>
            <a:off x="6096000" y="926068"/>
            <a:ext cx="822724" cy="369332"/>
          </a:xfrm>
          <a:prstGeom prst="rect">
            <a:avLst/>
          </a:prstGeom>
          <a:noFill/>
        </p:spPr>
        <p:txBody>
          <a:bodyPr wrap="none" rtlCol="0">
            <a:spAutoFit/>
          </a:bodyPr>
          <a:lstStyle/>
          <a:p>
            <a:r>
              <a:rPr lang="en-US" dirty="0" smtClean="0"/>
              <a:t>mean?</a:t>
            </a:r>
            <a:endParaRPr lang="en-US" dirty="0"/>
          </a:p>
        </p:txBody>
      </p:sp>
      <p:sp>
        <p:nvSpPr>
          <p:cNvPr id="64" name="TextBox 63"/>
          <p:cNvSpPr txBox="1"/>
          <p:nvPr/>
        </p:nvSpPr>
        <p:spPr>
          <a:xfrm>
            <a:off x="609600" y="1676400"/>
            <a:ext cx="6647185" cy="369332"/>
          </a:xfrm>
          <a:prstGeom prst="rect">
            <a:avLst/>
          </a:prstGeom>
          <a:noFill/>
        </p:spPr>
        <p:txBody>
          <a:bodyPr wrap="none" rtlCol="0">
            <a:spAutoFit/>
          </a:bodyPr>
          <a:lstStyle/>
          <a:p>
            <a:r>
              <a:rPr lang="en-US" dirty="0" smtClean="0"/>
              <a:t>Lets compute the probability the read originated at genome position </a:t>
            </a:r>
            <a:r>
              <a:rPr lang="en-US" dirty="0" err="1" smtClean="0"/>
              <a:t>i</a:t>
            </a:r>
            <a:endParaRPr lang="en-US" dirty="0"/>
          </a:p>
        </p:txBody>
      </p:sp>
      <p:sp>
        <p:nvSpPr>
          <p:cNvPr id="65" name="TextBox 64"/>
          <p:cNvSpPr txBox="1"/>
          <p:nvPr/>
        </p:nvSpPr>
        <p:spPr>
          <a:xfrm>
            <a:off x="609600" y="2209800"/>
            <a:ext cx="2811562" cy="369332"/>
          </a:xfrm>
          <a:prstGeom prst="rect">
            <a:avLst/>
          </a:prstGeom>
          <a:noFill/>
        </p:spPr>
        <p:txBody>
          <a:bodyPr wrap="none" rtlCol="0">
            <a:spAutoFit/>
          </a:bodyPr>
          <a:lstStyle/>
          <a:p>
            <a:r>
              <a:rPr lang="en-US" i="1" dirty="0" err="1" smtClean="0">
                <a:latin typeface="Times"/>
                <a:cs typeface="Times"/>
              </a:rPr>
              <a:t>q</a:t>
            </a:r>
            <a:r>
              <a:rPr lang="en-US" dirty="0" smtClean="0"/>
              <a:t>:  </a:t>
            </a:r>
            <a:r>
              <a:rPr lang="en-US" sz="1600" dirty="0" err="1" smtClean="0">
                <a:latin typeface="Courier New"/>
                <a:cs typeface="Courier New"/>
              </a:rPr>
              <a:t>accg</a:t>
            </a:r>
            <a:r>
              <a:rPr lang="en-US" sz="1600" dirty="0" smtClean="0">
                <a:latin typeface="Courier New"/>
                <a:cs typeface="Courier New"/>
              </a:rPr>
              <a:t> </a:t>
            </a:r>
            <a:r>
              <a:rPr lang="en-US" sz="1600" dirty="0" err="1" smtClean="0">
                <a:latin typeface="Courier New"/>
                <a:cs typeface="Courier New"/>
              </a:rPr>
              <a:t>at</a:t>
            </a:r>
            <a:r>
              <a:rPr lang="en-US" sz="1600" dirty="0" err="1" smtClean="0">
                <a:solidFill>
                  <a:srgbClr val="FF0000"/>
                </a:solidFill>
                <a:latin typeface="Courier New"/>
                <a:cs typeface="Courier New"/>
              </a:rPr>
              <a:t>a</a:t>
            </a:r>
            <a:r>
              <a:rPr lang="en-US" sz="1600" dirty="0" err="1" smtClean="0">
                <a:latin typeface="Courier New"/>
                <a:cs typeface="Courier New"/>
              </a:rPr>
              <a:t>g</a:t>
            </a:r>
            <a:r>
              <a:rPr lang="en-US" sz="1600" dirty="0" smtClean="0">
                <a:latin typeface="Courier New"/>
                <a:cs typeface="Courier New"/>
              </a:rPr>
              <a:t> </a:t>
            </a:r>
            <a:r>
              <a:rPr lang="en-US" sz="1600" dirty="0" err="1" smtClean="0">
                <a:latin typeface="Courier New"/>
                <a:cs typeface="Courier New"/>
              </a:rPr>
              <a:t>ac</a:t>
            </a:r>
            <a:r>
              <a:rPr lang="en-US" sz="1600" dirty="0" err="1" smtClean="0">
                <a:solidFill>
                  <a:srgbClr val="FF0000"/>
                </a:solidFill>
                <a:latin typeface="Courier New"/>
                <a:cs typeface="Courier New"/>
              </a:rPr>
              <a:t>c</a:t>
            </a:r>
            <a:r>
              <a:rPr lang="en-US" sz="1600" dirty="0" err="1" smtClean="0">
                <a:latin typeface="Courier New"/>
                <a:cs typeface="Courier New"/>
              </a:rPr>
              <a:t>g</a:t>
            </a:r>
            <a:r>
              <a:rPr lang="en-US" sz="1600" dirty="0" smtClean="0">
                <a:latin typeface="Courier New"/>
                <a:cs typeface="Courier New"/>
              </a:rPr>
              <a:t> </a:t>
            </a:r>
            <a:r>
              <a:rPr lang="en-US" sz="1600" dirty="0" err="1" smtClean="0">
                <a:latin typeface="Courier New"/>
                <a:cs typeface="Courier New"/>
              </a:rPr>
              <a:t>aatg</a:t>
            </a:r>
            <a:endParaRPr lang="en-US" sz="1600" dirty="0">
              <a:latin typeface="Courier New"/>
              <a:cs typeface="Courier New"/>
            </a:endParaRPr>
          </a:p>
        </p:txBody>
      </p:sp>
      <p:sp>
        <p:nvSpPr>
          <p:cNvPr id="66" name="TextBox 65"/>
          <p:cNvSpPr txBox="1"/>
          <p:nvPr/>
        </p:nvSpPr>
        <p:spPr>
          <a:xfrm>
            <a:off x="617438" y="2667000"/>
            <a:ext cx="6775776" cy="369332"/>
          </a:xfrm>
          <a:prstGeom prst="rect">
            <a:avLst/>
          </a:prstGeom>
          <a:noFill/>
        </p:spPr>
        <p:txBody>
          <a:bodyPr wrap="none" rtlCol="0">
            <a:spAutoFit/>
          </a:bodyPr>
          <a:lstStyle/>
          <a:p>
            <a:r>
              <a:rPr lang="en-US" i="1" dirty="0" err="1" smtClean="0">
                <a:latin typeface="Times"/>
                <a:cs typeface="Times"/>
              </a:rPr>
              <a:t>q</a:t>
            </a:r>
            <a:r>
              <a:rPr lang="en-US" i="1" baseline="-25000" dirty="0" err="1" smtClean="0">
                <a:latin typeface="Times"/>
                <a:cs typeface="Times"/>
              </a:rPr>
              <a:t>s</a:t>
            </a:r>
            <a:r>
              <a:rPr lang="en-US" baseline="-25000" dirty="0" smtClean="0"/>
              <a:t> </a:t>
            </a:r>
            <a:r>
              <a:rPr lang="en-US" dirty="0" smtClean="0"/>
              <a:t>:  </a:t>
            </a:r>
            <a:r>
              <a:rPr lang="en-US" sz="1600" dirty="0" smtClean="0">
                <a:latin typeface="Courier New"/>
                <a:cs typeface="Courier New"/>
              </a:rPr>
              <a:t>30 40 25 30  30 20 </a:t>
            </a:r>
            <a:r>
              <a:rPr lang="en-US" sz="1600" dirty="0" smtClean="0">
                <a:solidFill>
                  <a:srgbClr val="FF0000"/>
                </a:solidFill>
                <a:latin typeface="Courier New"/>
                <a:cs typeface="Courier New"/>
              </a:rPr>
              <a:t>10 </a:t>
            </a:r>
            <a:r>
              <a:rPr lang="en-US" sz="1600" dirty="0" smtClean="0">
                <a:latin typeface="Courier New"/>
                <a:cs typeface="Courier New"/>
              </a:rPr>
              <a:t>20  40 30 </a:t>
            </a:r>
            <a:r>
              <a:rPr lang="en-US" sz="1600" dirty="0" smtClean="0">
                <a:solidFill>
                  <a:srgbClr val="FF0000"/>
                </a:solidFill>
                <a:latin typeface="Courier New"/>
                <a:cs typeface="Courier New"/>
              </a:rPr>
              <a:t>20 </a:t>
            </a:r>
            <a:r>
              <a:rPr lang="en-US" sz="1600" dirty="0" smtClean="0">
                <a:latin typeface="Courier New"/>
                <a:cs typeface="Courier New"/>
              </a:rPr>
              <a:t>30  40 40 30 25</a:t>
            </a:r>
            <a:endParaRPr lang="en-US" sz="1600" dirty="0">
              <a:latin typeface="Courier New"/>
              <a:cs typeface="Courier New"/>
            </a:endParaRPr>
          </a:p>
        </p:txBody>
      </p:sp>
      <p:graphicFrame>
        <p:nvGraphicFramePr>
          <p:cNvPr id="411651" name="Object 3"/>
          <p:cNvGraphicFramePr>
            <a:graphicFrameLocks noChangeAspect="1"/>
          </p:cNvGraphicFramePr>
          <p:nvPr/>
        </p:nvGraphicFramePr>
        <p:xfrm>
          <a:off x="685800" y="3124200"/>
          <a:ext cx="4286250" cy="304800"/>
        </p:xfrm>
        <a:graphic>
          <a:graphicData uri="http://schemas.openxmlformats.org/presentationml/2006/ole">
            <mc:AlternateContent xmlns:mc="http://schemas.openxmlformats.org/markup-compatibility/2006">
              <mc:Choice xmlns:v="urn:schemas-microsoft-com:vml" Requires="v">
                <p:oleObj spid="_x0000_s5192" name="Equation" r:id="rId5" imgW="2857500" imgH="203200" progId="Equation.DSMT4">
                  <p:embed/>
                </p:oleObj>
              </mc:Choice>
              <mc:Fallback>
                <p:oleObj name="Equation" r:id="rId5" imgW="28575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124200"/>
                        <a:ext cx="42862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TextBox 67"/>
          <p:cNvSpPr txBox="1"/>
          <p:nvPr/>
        </p:nvSpPr>
        <p:spPr>
          <a:xfrm>
            <a:off x="4838700" y="3048000"/>
            <a:ext cx="3170497" cy="369332"/>
          </a:xfrm>
          <a:prstGeom prst="rect">
            <a:avLst/>
          </a:prstGeom>
          <a:noFill/>
        </p:spPr>
        <p:txBody>
          <a:bodyPr wrap="none" rtlCol="0">
            <a:spAutoFit/>
          </a:bodyPr>
          <a:lstStyle/>
          <a:p>
            <a:r>
              <a:rPr lang="en-US" dirty="0" smtClean="0"/>
              <a:t>, the PHRED score. Equivalently:</a:t>
            </a:r>
            <a:endParaRPr lang="en-US" dirty="0"/>
          </a:p>
        </p:txBody>
      </p:sp>
      <p:graphicFrame>
        <p:nvGraphicFramePr>
          <p:cNvPr id="70" name="Object 69"/>
          <p:cNvGraphicFramePr>
            <a:graphicFrameLocks noChangeAspect="1"/>
          </p:cNvGraphicFramePr>
          <p:nvPr/>
        </p:nvGraphicFramePr>
        <p:xfrm>
          <a:off x="685800" y="4648200"/>
          <a:ext cx="6991350" cy="533400"/>
        </p:xfrm>
        <a:graphic>
          <a:graphicData uri="http://schemas.openxmlformats.org/presentationml/2006/ole">
            <mc:AlternateContent xmlns:mc="http://schemas.openxmlformats.org/markup-compatibility/2006">
              <mc:Choice xmlns:v="urn:schemas-microsoft-com:vml" Requires="v">
                <p:oleObj spid="_x0000_s5193" name="Equation" r:id="rId7" imgW="4660900" imgH="355600" progId="Equation.DSMT4">
                  <p:embed/>
                </p:oleObj>
              </mc:Choice>
              <mc:Fallback>
                <p:oleObj name="Equation" r:id="rId7" imgW="4660900" imgH="355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648200"/>
                        <a:ext cx="69913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TextBox 71"/>
          <p:cNvSpPr txBox="1"/>
          <p:nvPr/>
        </p:nvSpPr>
        <p:spPr>
          <a:xfrm>
            <a:off x="645960" y="4165600"/>
            <a:ext cx="7050240" cy="369332"/>
          </a:xfrm>
          <a:prstGeom prst="rect">
            <a:avLst/>
          </a:prstGeom>
          <a:noFill/>
        </p:spPr>
        <p:txBody>
          <a:bodyPr wrap="none" rtlCol="0">
            <a:spAutoFit/>
          </a:bodyPr>
          <a:lstStyle/>
          <a:p>
            <a:r>
              <a:rPr lang="en-US" dirty="0" smtClean="0"/>
              <a:t>So the probability that a read originates from a given genome position </a:t>
            </a:r>
            <a:r>
              <a:rPr lang="en-US" dirty="0" err="1" smtClean="0"/>
              <a:t>i</a:t>
            </a:r>
            <a:r>
              <a:rPr lang="en-US" dirty="0" smtClean="0"/>
              <a:t> is:</a:t>
            </a:r>
            <a:endParaRPr lang="en-US" dirty="0"/>
          </a:p>
        </p:txBody>
      </p:sp>
      <p:sp>
        <p:nvSpPr>
          <p:cNvPr id="73" name="TextBox 72"/>
          <p:cNvSpPr txBox="1"/>
          <p:nvPr/>
        </p:nvSpPr>
        <p:spPr>
          <a:xfrm>
            <a:off x="609600" y="5345668"/>
            <a:ext cx="1583186" cy="369332"/>
          </a:xfrm>
          <a:prstGeom prst="rect">
            <a:avLst/>
          </a:prstGeom>
          <a:noFill/>
        </p:spPr>
        <p:txBody>
          <a:bodyPr wrap="none" rtlCol="0">
            <a:spAutoFit/>
          </a:bodyPr>
          <a:lstStyle/>
          <a:p>
            <a:r>
              <a:rPr lang="en-US" dirty="0" smtClean="0"/>
              <a:t>In our example</a:t>
            </a:r>
            <a:endParaRPr lang="en-US" dirty="0"/>
          </a:p>
        </p:txBody>
      </p:sp>
      <p:graphicFrame>
        <p:nvGraphicFramePr>
          <p:cNvPr id="74" name="Object 73"/>
          <p:cNvGraphicFramePr>
            <a:graphicFrameLocks noChangeAspect="1"/>
          </p:cNvGraphicFramePr>
          <p:nvPr/>
        </p:nvGraphicFramePr>
        <p:xfrm>
          <a:off x="631825" y="5715000"/>
          <a:ext cx="8181975" cy="381000"/>
        </p:xfrm>
        <a:graphic>
          <a:graphicData uri="http://schemas.openxmlformats.org/presentationml/2006/ole">
            <mc:AlternateContent xmlns:mc="http://schemas.openxmlformats.org/markup-compatibility/2006">
              <mc:Choice xmlns:v="urn:schemas-microsoft-com:vml" Requires="v">
                <p:oleObj spid="_x0000_s5194" name="Equation" r:id="rId9" imgW="5727700" imgH="266700" progId="Equation.3">
                  <p:embed/>
                </p:oleObj>
              </mc:Choice>
              <mc:Fallback>
                <p:oleObj name="Equation" r:id="rId9" imgW="5727700" imgH="266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825" y="5715000"/>
                        <a:ext cx="8181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rotWithShape="1">
          <a:blip r:embed="rId11"/>
          <a:srcRect t="-1459"/>
          <a:stretch/>
        </p:blipFill>
        <p:spPr>
          <a:xfrm>
            <a:off x="609600" y="3505200"/>
            <a:ext cx="4673600" cy="435472"/>
          </a:xfrm>
          <a:prstGeom prst="rect">
            <a:avLst/>
          </a:prstGeom>
        </p:spPr>
      </p:pic>
    </p:spTree>
    <p:extLst>
      <p:ext uri="{BB962C8B-B14F-4D97-AF65-F5344CB8AC3E}">
        <p14:creationId xmlns:p14="http://schemas.microsoft.com/office/powerpoint/2010/main" val="2303939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6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2" grpId="0"/>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quality</a:t>
            </a:r>
            <a:endParaRPr lang="en-US" dirty="0"/>
          </a:p>
        </p:txBody>
      </p:sp>
      <p:graphicFrame>
        <p:nvGraphicFramePr>
          <p:cNvPr id="61" name="Object 60"/>
          <p:cNvGraphicFramePr>
            <a:graphicFrameLocks noChangeAspect="1"/>
          </p:cNvGraphicFramePr>
          <p:nvPr>
            <p:extLst>
              <p:ext uri="{D42A27DB-BD31-4B8C-83A1-F6EECF244321}">
                <p14:modId xmlns:p14="http://schemas.microsoft.com/office/powerpoint/2010/main" val="4252901040"/>
              </p:ext>
            </p:extLst>
          </p:nvPr>
        </p:nvGraphicFramePr>
        <p:xfrm>
          <a:off x="3733800" y="990600"/>
          <a:ext cx="3962400" cy="304800"/>
        </p:xfrm>
        <a:graphic>
          <a:graphicData uri="http://schemas.openxmlformats.org/presentationml/2006/ole">
            <mc:AlternateContent xmlns:mc="http://schemas.openxmlformats.org/markup-compatibility/2006">
              <mc:Choice xmlns:v="urn:schemas-microsoft-com:vml" Requires="v">
                <p:oleObj spid="_x0000_s6198" name="Equation" r:id="rId4" imgW="2641600" imgH="203200" progId="Equation.DSMT4">
                  <p:embed/>
                </p:oleObj>
              </mc:Choice>
              <mc:Fallback>
                <p:oleObj name="Equation" r:id="rId4" imgW="26416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990600"/>
                        <a:ext cx="3962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p:nvSpPr>
        <p:spPr>
          <a:xfrm>
            <a:off x="749300" y="939800"/>
            <a:ext cx="2877711" cy="369332"/>
          </a:xfrm>
          <a:prstGeom prst="rect">
            <a:avLst/>
          </a:prstGeom>
          <a:noFill/>
        </p:spPr>
        <p:txBody>
          <a:bodyPr wrap="none" rtlCol="0">
            <a:spAutoFit/>
          </a:bodyPr>
          <a:lstStyle/>
          <a:p>
            <a:r>
              <a:rPr lang="en-US" dirty="0" smtClean="0"/>
              <a:t>What we want to estimate is </a:t>
            </a:r>
            <a:endParaRPr lang="en-US" dirty="0"/>
          </a:p>
        </p:txBody>
      </p:sp>
      <p:sp>
        <p:nvSpPr>
          <p:cNvPr id="64" name="TextBox 63"/>
          <p:cNvSpPr txBox="1"/>
          <p:nvPr/>
        </p:nvSpPr>
        <p:spPr>
          <a:xfrm>
            <a:off x="762000" y="1371600"/>
            <a:ext cx="7772400" cy="646331"/>
          </a:xfrm>
          <a:prstGeom prst="rect">
            <a:avLst/>
          </a:prstGeom>
          <a:noFill/>
        </p:spPr>
        <p:txBody>
          <a:bodyPr wrap="square" rtlCol="0">
            <a:spAutoFit/>
          </a:bodyPr>
          <a:lstStyle/>
          <a:p>
            <a:r>
              <a:rPr lang="en-US" dirty="0" smtClean="0"/>
              <a:t>That is, the posterior probability, the probability  that the region starting at </a:t>
            </a:r>
            <a:r>
              <a:rPr lang="en-US" dirty="0" err="1" smtClean="0"/>
              <a:t>i</a:t>
            </a:r>
            <a:r>
              <a:rPr lang="en-US" dirty="0" smtClean="0"/>
              <a:t> was sequenced </a:t>
            </a:r>
            <a:r>
              <a:rPr lang="en-US" i="1" dirty="0" smtClean="0"/>
              <a:t>given </a:t>
            </a:r>
            <a:r>
              <a:rPr lang="en-US" dirty="0" smtClean="0"/>
              <a:t>that we observed the read </a:t>
            </a:r>
            <a:r>
              <a:rPr lang="en-US" i="1" dirty="0" smtClean="0"/>
              <a:t>q</a:t>
            </a:r>
            <a:r>
              <a:rPr lang="en-US" dirty="0" smtClean="0"/>
              <a:t>:</a:t>
            </a:r>
            <a:endParaRPr lang="en-US" dirty="0"/>
          </a:p>
        </p:txBody>
      </p:sp>
      <p:graphicFrame>
        <p:nvGraphicFramePr>
          <p:cNvPr id="412679" name="Object 7"/>
          <p:cNvGraphicFramePr>
            <a:graphicFrameLocks noChangeAspect="1"/>
          </p:cNvGraphicFramePr>
          <p:nvPr>
            <p:extLst>
              <p:ext uri="{D42A27DB-BD31-4B8C-83A1-F6EECF244321}">
                <p14:modId xmlns:p14="http://schemas.microsoft.com/office/powerpoint/2010/main" val="4227987553"/>
              </p:ext>
            </p:extLst>
          </p:nvPr>
        </p:nvGraphicFramePr>
        <p:xfrm>
          <a:off x="914400" y="2286000"/>
          <a:ext cx="4591050" cy="838200"/>
        </p:xfrm>
        <a:graphic>
          <a:graphicData uri="http://schemas.openxmlformats.org/presentationml/2006/ole">
            <mc:AlternateContent xmlns:mc="http://schemas.openxmlformats.org/markup-compatibility/2006">
              <mc:Choice xmlns:v="urn:schemas-microsoft-com:vml" Requires="v">
                <p:oleObj spid="_x0000_s6199" name="Equation" r:id="rId6" imgW="3060700" imgH="558800" progId="Equation.DSMT4">
                  <p:embed/>
                </p:oleObj>
              </mc:Choice>
              <mc:Fallback>
                <p:oleObj name="Equation" r:id="rId6" imgW="3060700" imgH="558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2286000"/>
                        <a:ext cx="45910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838200" y="3505200"/>
            <a:ext cx="7175500" cy="646331"/>
          </a:xfrm>
          <a:prstGeom prst="rect">
            <a:avLst/>
          </a:prstGeom>
          <a:noFill/>
        </p:spPr>
        <p:txBody>
          <a:bodyPr wrap="square" rtlCol="0">
            <a:spAutoFit/>
          </a:bodyPr>
          <a:lstStyle/>
          <a:p>
            <a:r>
              <a:rPr lang="en-US" dirty="0" smtClean="0"/>
              <a:t>Fortunately, there are efficient ways to approximate this probability (see Li, H </a:t>
            </a:r>
            <a:r>
              <a:rPr lang="en-US" i="1" dirty="0" smtClean="0"/>
              <a:t>genome Research </a:t>
            </a:r>
            <a:r>
              <a:rPr lang="en-US" dirty="0" smtClean="0"/>
              <a:t>2008, for example)</a:t>
            </a:r>
            <a:endParaRPr lang="en-US" dirty="0"/>
          </a:p>
        </p:txBody>
      </p:sp>
      <p:graphicFrame>
        <p:nvGraphicFramePr>
          <p:cNvPr id="412680" name="Object 8"/>
          <p:cNvGraphicFramePr>
            <a:graphicFrameLocks noChangeAspect="1"/>
          </p:cNvGraphicFramePr>
          <p:nvPr>
            <p:extLst>
              <p:ext uri="{D42A27DB-BD31-4B8C-83A1-F6EECF244321}">
                <p14:modId xmlns:p14="http://schemas.microsoft.com/office/powerpoint/2010/main" val="3906185177"/>
              </p:ext>
            </p:extLst>
          </p:nvPr>
        </p:nvGraphicFramePr>
        <p:xfrm>
          <a:off x="3048000" y="4648200"/>
          <a:ext cx="2781300" cy="304800"/>
        </p:xfrm>
        <a:graphic>
          <a:graphicData uri="http://schemas.openxmlformats.org/presentationml/2006/ole">
            <mc:AlternateContent xmlns:mc="http://schemas.openxmlformats.org/markup-compatibility/2006">
              <mc:Choice xmlns:v="urn:schemas-microsoft-com:vml" Requires="v">
                <p:oleObj spid="_x0000_s6200" name="Equation" r:id="rId8" imgW="1854200" imgH="203200" progId="Equation.3">
                  <p:embed/>
                </p:oleObj>
              </mc:Choice>
              <mc:Fallback>
                <p:oleObj name="Equation" r:id="rId8" imgW="18542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4648200"/>
                        <a:ext cx="27813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30754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2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2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algn="l" eaLnBrk="1" hangingPunct="1"/>
            <a:r>
              <a:rPr lang="en-US" dirty="0" smtClean="0">
                <a:effectLst>
                  <a:outerShdw blurRad="38100" dist="38100" dir="2700000" algn="tl">
                    <a:srgbClr val="212121"/>
                  </a:outerShdw>
                </a:effectLst>
                <a:latin typeface="Gill Sans"/>
                <a:ea typeface="ＭＳ Ｐゴシック" charset="0"/>
                <a:cs typeface="Gill Sans"/>
              </a:rPr>
              <a:t>RNA-</a:t>
            </a:r>
            <a:r>
              <a:rPr lang="en-US" dirty="0" err="1" smtClean="0">
                <a:effectLst>
                  <a:outerShdw blurRad="38100" dist="38100" dir="2700000" algn="tl">
                    <a:srgbClr val="212121"/>
                  </a:outerShdw>
                </a:effectLst>
                <a:latin typeface="Gill Sans"/>
                <a:ea typeface="ＭＳ Ｐゴシック" charset="0"/>
                <a:cs typeface="Gill Sans"/>
              </a:rPr>
              <a:t>Seq</a:t>
            </a:r>
            <a:r>
              <a:rPr lang="en-US" dirty="0" smtClean="0">
                <a:effectLst>
                  <a:outerShdw blurRad="38100" dist="38100" dir="2700000" algn="tl">
                    <a:srgbClr val="212121"/>
                  </a:outerShdw>
                </a:effectLst>
                <a:latin typeface="Gill Sans"/>
                <a:ea typeface="ＭＳ Ｐゴシック" charset="0"/>
                <a:cs typeface="Gill Sans"/>
              </a:rPr>
              <a:t> </a:t>
            </a:r>
            <a:r>
              <a:rPr lang="en-US" dirty="0">
                <a:effectLst>
                  <a:outerShdw blurRad="38100" dist="38100" dir="2700000" algn="tl">
                    <a:srgbClr val="212121"/>
                  </a:outerShdw>
                </a:effectLst>
                <a:latin typeface="Gill Sans"/>
                <a:ea typeface="ＭＳ Ｐゴシック" charset="0"/>
                <a:cs typeface="Gill Sans"/>
              </a:rPr>
              <a:t>Read mapping</a:t>
            </a:r>
          </a:p>
        </p:txBody>
      </p:sp>
      <p:pic>
        <p:nvPicPr>
          <p:cNvPr id="29699" name="Picture 4" descr="rnaseq.mapping.ai"/>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20775"/>
            <a:ext cx="9180513"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RNASeqAlignmentCartoon_s1.ai"/>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02038"/>
            <a:ext cx="762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RNASeqAlignmentCartoon_s2.ai"/>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589338"/>
            <a:ext cx="762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798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pliced_read_alignment.png"/>
          <p:cNvPicPr>
            <a:picLocks noChangeAspect="1"/>
          </p:cNvPicPr>
          <p:nvPr/>
        </p:nvPicPr>
        <p:blipFill>
          <a:blip r:embed="rId3"/>
          <a:srcRect t="31935" r="52572" b="23505"/>
          <a:stretch>
            <a:fillRect/>
          </a:stretch>
        </p:blipFill>
        <p:spPr>
          <a:xfrm>
            <a:off x="2514600" y="990600"/>
            <a:ext cx="4800600" cy="4816640"/>
          </a:xfrm>
          <a:prstGeom prst="rect">
            <a:avLst/>
          </a:prstGeom>
        </p:spPr>
      </p:pic>
      <p:sp>
        <p:nvSpPr>
          <p:cNvPr id="82"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a:defRPr/>
            </a:pPr>
            <a:r>
              <a:rPr lang="en-US" sz="2400" dirty="0" smtClean="0">
                <a:solidFill>
                  <a:prstClr val="black"/>
                </a:solidFill>
                <a:latin typeface="Gill Sans MT" pitchFamily="34" charset="0"/>
              </a:rPr>
              <a:t>Mapping RNA-</a:t>
            </a:r>
            <a:r>
              <a:rPr lang="en-US" sz="2400" dirty="0" err="1" smtClean="0">
                <a:solidFill>
                  <a:prstClr val="black"/>
                </a:solidFill>
                <a:latin typeface="Gill Sans MT" pitchFamily="34" charset="0"/>
              </a:rPr>
              <a:t>Seq</a:t>
            </a:r>
            <a:r>
              <a:rPr lang="en-US" sz="2400" dirty="0" smtClean="0">
                <a:solidFill>
                  <a:prstClr val="black"/>
                </a:solidFill>
                <a:latin typeface="Gill Sans MT" pitchFamily="34" charset="0"/>
              </a:rPr>
              <a:t> reads: Exon-first spliced alignment (e.g. </a:t>
            </a:r>
            <a:r>
              <a:rPr lang="en-US" sz="2400" dirty="0" err="1" smtClean="0">
                <a:solidFill>
                  <a:prstClr val="black"/>
                </a:solidFill>
                <a:latin typeface="Gill Sans MT" pitchFamily="34" charset="0"/>
              </a:rPr>
              <a:t>TopHat</a:t>
            </a:r>
            <a:r>
              <a:rPr lang="en-US" sz="2400" dirty="0" smtClean="0">
                <a:solidFill>
                  <a:prstClr val="black"/>
                </a:solidFill>
                <a:latin typeface="Gill Sans MT" pitchFamily="34" charset="0"/>
              </a:rPr>
              <a:t>)</a:t>
            </a:r>
            <a:endParaRPr lang="en-US" sz="2400" dirty="0">
              <a:solidFill>
                <a:prstClr val="black"/>
              </a:solidFill>
              <a:latin typeface="Gill Sans MT" pitchFamily="34" charset="0"/>
            </a:endParaRPr>
          </a:p>
        </p:txBody>
      </p:sp>
      <p:sp>
        <p:nvSpPr>
          <p:cNvPr id="11" name="TextBox 10"/>
          <p:cNvSpPr txBox="1"/>
          <p:nvPr/>
        </p:nvSpPr>
        <p:spPr>
          <a:xfrm>
            <a:off x="2438400" y="2073440"/>
            <a:ext cx="4572000" cy="1524000"/>
          </a:xfrm>
          <a:prstGeom prst="rect">
            <a:avLst/>
          </a:prstGeom>
          <a:solidFill>
            <a:schemeClr val="bg1"/>
          </a:solidFill>
        </p:spPr>
        <p:txBody>
          <a:bodyPr wrap="square" rtlCol="0">
            <a:spAutoFit/>
          </a:bodyPr>
          <a:lstStyle/>
          <a:p>
            <a:endParaRPr lang="en-US" dirty="0">
              <a:solidFill>
                <a:prstClr val="black"/>
              </a:solidFill>
              <a:latin typeface="Calibri"/>
            </a:endParaRPr>
          </a:p>
        </p:txBody>
      </p:sp>
      <p:sp>
        <p:nvSpPr>
          <p:cNvPr id="14" name="TextBox 13"/>
          <p:cNvSpPr txBox="1"/>
          <p:nvPr/>
        </p:nvSpPr>
        <p:spPr>
          <a:xfrm>
            <a:off x="2286000" y="3673640"/>
            <a:ext cx="4876800" cy="1981200"/>
          </a:xfrm>
          <a:prstGeom prst="rect">
            <a:avLst/>
          </a:prstGeom>
          <a:solidFill>
            <a:schemeClr val="bg1"/>
          </a:solidFill>
        </p:spPr>
        <p:txBody>
          <a:bodyPr wrap="squar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197747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98801"/>
            <a:ext cx="8229600" cy="669009"/>
          </a:xfrm>
        </p:spPr>
        <p:txBody>
          <a:bodyPr/>
          <a:lstStyle/>
          <a:p>
            <a:r>
              <a:rPr lang="en-US" dirty="0" smtClean="0"/>
              <a:t>Short </a:t>
            </a:r>
            <a:r>
              <a:rPr lang="en-US" smtClean="0"/>
              <a:t>read alignment</a:t>
            </a:r>
            <a:endParaRPr lang="en-US" dirty="0"/>
          </a:p>
        </p:txBody>
      </p:sp>
      <p:sp>
        <p:nvSpPr>
          <p:cNvPr id="6" name="TextBox 5"/>
          <p:cNvSpPr txBox="1"/>
          <p:nvPr/>
        </p:nvSpPr>
        <p:spPr bwMode="auto">
          <a:xfrm>
            <a:off x="673100" y="1079500"/>
            <a:ext cx="3060700" cy="646331"/>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Upload your </a:t>
            </a:r>
          </a:p>
          <a:p>
            <a:pPr algn="ctr"/>
            <a:r>
              <a:rPr lang="en-US" dirty="0" smtClean="0">
                <a:solidFill>
                  <a:srgbClr val="000000"/>
                </a:solidFill>
                <a:latin typeface="Calibri" pitchFamily="34" charset="0"/>
              </a:rPr>
              <a:t>sequence data (</a:t>
            </a:r>
            <a:r>
              <a:rPr lang="en-US" dirty="0" err="1" smtClean="0">
                <a:solidFill>
                  <a:srgbClr val="000000"/>
                </a:solidFill>
                <a:latin typeface="Calibri" pitchFamily="34" charset="0"/>
              </a:rPr>
              <a:t>fastq</a:t>
            </a:r>
            <a:r>
              <a:rPr lang="en-US" dirty="0" smtClean="0">
                <a:solidFill>
                  <a:srgbClr val="000000"/>
                </a:solidFill>
                <a:latin typeface="Calibri" pitchFamily="34" charset="0"/>
              </a:rPr>
              <a:t>)</a:t>
            </a:r>
            <a:endParaRPr lang="en-US" dirty="0">
              <a:solidFill>
                <a:srgbClr val="000000"/>
              </a:solidFill>
              <a:latin typeface="Calibri" pitchFamily="34" charset="0"/>
            </a:endParaRPr>
          </a:p>
        </p:txBody>
      </p:sp>
      <p:sp>
        <p:nvSpPr>
          <p:cNvPr id="7" name="TextBox 6"/>
          <p:cNvSpPr txBox="1"/>
          <p:nvPr/>
        </p:nvSpPr>
        <p:spPr bwMode="auto">
          <a:xfrm>
            <a:off x="5295902" y="1219200"/>
            <a:ext cx="3390898" cy="369332"/>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Make report of quality metrics</a:t>
            </a:r>
            <a:endParaRPr lang="en-US" dirty="0">
              <a:solidFill>
                <a:srgbClr val="000000"/>
              </a:solidFill>
              <a:latin typeface="Calibri" pitchFamily="34" charset="0"/>
            </a:endParaRPr>
          </a:p>
        </p:txBody>
      </p:sp>
      <p:sp>
        <p:nvSpPr>
          <p:cNvPr id="8" name="TextBox 7"/>
          <p:cNvSpPr txBox="1"/>
          <p:nvPr/>
        </p:nvSpPr>
        <p:spPr bwMode="auto">
          <a:xfrm>
            <a:off x="673100" y="2108200"/>
            <a:ext cx="3058800" cy="369332"/>
          </a:xfrm>
          <a:prstGeom prst="rect">
            <a:avLst/>
          </a:prstGeom>
          <a:noFill/>
          <a:ln w="9525" cmpd="sng">
            <a:solidFill>
              <a:schemeClr val="tx1"/>
            </a:solidFill>
            <a:miter lim="800000"/>
            <a:headEnd/>
            <a:tailEnd/>
          </a:ln>
        </p:spPr>
        <p:txBody>
          <a:bodyPr wrap="none" rtlCol="0">
            <a:spAutoFit/>
          </a:bodyPr>
          <a:lstStyle/>
          <a:p>
            <a:pPr algn="ctr"/>
            <a:r>
              <a:rPr lang="en-US" dirty="0" smtClean="0">
                <a:solidFill>
                  <a:srgbClr val="000000"/>
                </a:solidFill>
                <a:latin typeface="Calibri" pitchFamily="34" charset="0"/>
              </a:rPr>
              <a:t>Align to the ribosome (Bowtie)</a:t>
            </a:r>
            <a:endParaRPr lang="en-US" dirty="0">
              <a:solidFill>
                <a:srgbClr val="000000"/>
              </a:solidFill>
              <a:latin typeface="Calibri" pitchFamily="34" charset="0"/>
            </a:endParaRPr>
          </a:p>
        </p:txBody>
      </p:sp>
      <p:sp>
        <p:nvSpPr>
          <p:cNvPr id="9" name="TextBox 8"/>
          <p:cNvSpPr txBox="1"/>
          <p:nvPr/>
        </p:nvSpPr>
        <p:spPr bwMode="auto">
          <a:xfrm>
            <a:off x="5295902" y="1968500"/>
            <a:ext cx="3390898" cy="646331"/>
          </a:xfrm>
          <a:prstGeom prst="rect">
            <a:avLst/>
          </a:prstGeom>
          <a:noFill/>
          <a:ln w="19050" cmpd="sng">
            <a:solidFill>
              <a:schemeClr val="tx2">
                <a:lumMod val="75000"/>
              </a:schemeClr>
            </a:solidFill>
            <a:miter lim="800000"/>
            <a:headEnd/>
            <a:tailEnd/>
          </a:ln>
        </p:spPr>
        <p:txBody>
          <a:bodyPr wrap="square" rtlCol="0">
            <a:spAutoFit/>
          </a:bodyPr>
          <a:lstStyle/>
          <a:p>
            <a:r>
              <a:rPr lang="en-US" dirty="0" smtClean="0">
                <a:solidFill>
                  <a:srgbClr val="000000"/>
                </a:solidFill>
                <a:latin typeface="Calibri" pitchFamily="34" charset="0"/>
              </a:rPr>
              <a:t>Output ribosomal contamination metrics report</a:t>
            </a:r>
            <a:endParaRPr lang="en-US" dirty="0">
              <a:solidFill>
                <a:srgbClr val="000000"/>
              </a:solidFill>
              <a:latin typeface="Calibri" pitchFamily="34" charset="0"/>
            </a:endParaRPr>
          </a:p>
        </p:txBody>
      </p:sp>
      <p:sp>
        <p:nvSpPr>
          <p:cNvPr id="10" name="TextBox 9"/>
          <p:cNvSpPr txBox="1"/>
          <p:nvPr/>
        </p:nvSpPr>
        <p:spPr bwMode="auto">
          <a:xfrm>
            <a:off x="673100" y="3115270"/>
            <a:ext cx="3060699" cy="923330"/>
          </a:xfrm>
          <a:prstGeom prst="rect">
            <a:avLst/>
          </a:prstGeom>
          <a:noFill/>
          <a:ln w="9525" cmpd="sng">
            <a:solidFill>
              <a:schemeClr val="tx1"/>
            </a:solidFill>
            <a:miter lim="800000"/>
            <a:headEnd/>
            <a:tailEnd/>
          </a:ln>
        </p:spPr>
        <p:txBody>
          <a:bodyPr wrap="square" rtlCol="0">
            <a:spAutoFit/>
          </a:bodyPr>
          <a:lstStyle/>
          <a:p>
            <a:pPr algn="ctr"/>
            <a:r>
              <a:rPr lang="en-US" dirty="0" smtClean="0">
                <a:solidFill>
                  <a:srgbClr val="000000"/>
                </a:solidFill>
                <a:latin typeface="Calibri" pitchFamily="34" charset="0"/>
              </a:rPr>
              <a:t>Align remaining reads to genome (</a:t>
            </a:r>
            <a:r>
              <a:rPr lang="en-US" dirty="0" err="1" smtClean="0">
                <a:solidFill>
                  <a:srgbClr val="000000"/>
                </a:solidFill>
                <a:latin typeface="Calibri" pitchFamily="34" charset="0"/>
              </a:rPr>
              <a:t>TopHat</a:t>
            </a:r>
            <a:r>
              <a:rPr lang="en-US" dirty="0" smtClean="0">
                <a:solidFill>
                  <a:srgbClr val="000000"/>
                </a:solidFill>
                <a:latin typeface="Calibri" pitchFamily="34" charset="0"/>
              </a:rPr>
              <a:t>)  or </a:t>
            </a:r>
            <a:r>
              <a:rPr lang="en-US" dirty="0" err="1" smtClean="0">
                <a:solidFill>
                  <a:srgbClr val="000000"/>
                </a:solidFill>
                <a:latin typeface="Calibri" pitchFamily="34" charset="0"/>
              </a:rPr>
              <a:t>transcriptome</a:t>
            </a:r>
            <a:r>
              <a:rPr lang="en-US" dirty="0" smtClean="0">
                <a:solidFill>
                  <a:srgbClr val="000000"/>
                </a:solidFill>
                <a:latin typeface="Calibri" pitchFamily="34" charset="0"/>
              </a:rPr>
              <a:t> (RSEM)</a:t>
            </a:r>
            <a:endParaRPr lang="en-US" dirty="0">
              <a:solidFill>
                <a:srgbClr val="000000"/>
              </a:solidFill>
              <a:latin typeface="Calibri" pitchFamily="34" charset="0"/>
            </a:endParaRPr>
          </a:p>
        </p:txBody>
      </p:sp>
      <p:cxnSp>
        <p:nvCxnSpPr>
          <p:cNvPr id="19" name="Straight Arrow Connector 18"/>
          <p:cNvCxnSpPr>
            <a:endCxn id="7" idx="1"/>
          </p:cNvCxnSpPr>
          <p:nvPr/>
        </p:nvCxnSpPr>
        <p:spPr>
          <a:xfrm flipV="1">
            <a:off x="3733800" y="1403866"/>
            <a:ext cx="1562102" cy="5834"/>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1" name="Straight Arrow Connector 20"/>
          <p:cNvCxnSpPr>
            <a:stCxn id="6" idx="2"/>
            <a:endCxn id="8" idx="0"/>
          </p:cNvCxnSpPr>
          <p:nvPr/>
        </p:nvCxnSpPr>
        <p:spPr>
          <a:xfrm flipH="1">
            <a:off x="2202500" y="1725831"/>
            <a:ext cx="950" cy="382369"/>
          </a:xfrm>
          <a:prstGeom prst="straightConnector1">
            <a:avLst/>
          </a:prstGeom>
          <a:solidFill>
            <a:srgbClr val="FFFFFF"/>
          </a:solidFill>
          <a:ln w="28575" cmpd="sng" algn="ctr">
            <a:solidFill>
              <a:srgbClr val="000000"/>
            </a:solidFill>
            <a:miter lim="800000"/>
            <a:headEnd type="none" w="med" len="med"/>
            <a:tailEnd type="arrow"/>
          </a:ln>
          <a:effectLst/>
        </p:spPr>
      </p:cxnSp>
      <p:cxnSp>
        <p:nvCxnSpPr>
          <p:cNvPr id="22" name="Straight Arrow Connector 21"/>
          <p:cNvCxnSpPr>
            <a:stCxn id="8" idx="3"/>
            <a:endCxn id="9" idx="1"/>
          </p:cNvCxnSpPr>
          <p:nvPr/>
        </p:nvCxnSpPr>
        <p:spPr>
          <a:xfrm flipV="1">
            <a:off x="3731900" y="2291666"/>
            <a:ext cx="1564002" cy="1200"/>
          </a:xfrm>
          <a:prstGeom prst="straightConnector1">
            <a:avLst/>
          </a:prstGeom>
          <a:solidFill>
            <a:srgbClr val="FFFFFF"/>
          </a:solidFill>
          <a:ln w="28575" cmpd="sng" algn="ctr">
            <a:solidFill>
              <a:schemeClr val="tx1"/>
            </a:solidFill>
            <a:prstDash val="sysDash"/>
            <a:miter lim="800000"/>
            <a:headEnd type="none" w="med" len="med"/>
            <a:tailEnd type="arrow"/>
          </a:ln>
          <a:effectLst/>
        </p:spPr>
      </p:cxnSp>
      <p:cxnSp>
        <p:nvCxnSpPr>
          <p:cNvPr id="25" name="Straight Arrow Connector 24"/>
          <p:cNvCxnSpPr>
            <a:stCxn id="8" idx="2"/>
            <a:endCxn id="10" idx="0"/>
          </p:cNvCxnSpPr>
          <p:nvPr/>
        </p:nvCxnSpPr>
        <p:spPr>
          <a:xfrm>
            <a:off x="2202500" y="2477532"/>
            <a:ext cx="950" cy="637738"/>
          </a:xfrm>
          <a:prstGeom prst="straightConnector1">
            <a:avLst/>
          </a:prstGeom>
          <a:solidFill>
            <a:srgbClr val="FFFFFF"/>
          </a:solidFill>
          <a:ln w="28575" cmpd="sng" algn="ctr">
            <a:solidFill>
              <a:srgbClr val="000000"/>
            </a:solidFill>
            <a:miter lim="800000"/>
            <a:headEnd type="none" w="med" len="med"/>
            <a:tailEnd type="arrow"/>
          </a:ln>
          <a:effectLst/>
        </p:spPr>
      </p:cxnSp>
      <p:sp>
        <p:nvSpPr>
          <p:cNvPr id="3" name="TextBox 2"/>
          <p:cNvSpPr txBox="1"/>
          <p:nvPr/>
        </p:nvSpPr>
        <p:spPr>
          <a:xfrm>
            <a:off x="228600" y="4419600"/>
            <a:ext cx="8686800" cy="1815882"/>
          </a:xfrm>
          <a:prstGeom prst="rect">
            <a:avLst/>
          </a:prstGeom>
          <a:noFill/>
        </p:spPr>
        <p:txBody>
          <a:bodyPr wrap="square" rtlCol="0">
            <a:spAutoFit/>
          </a:bodyPr>
          <a:lstStyle/>
          <a:p>
            <a:r>
              <a:rPr lang="en-US" sz="1400" dirty="0">
                <a:latin typeface="Courier"/>
                <a:cs typeface="Courier"/>
              </a:rPr>
              <a:t>tophat2 --library-type </a:t>
            </a:r>
            <a:r>
              <a:rPr lang="en-US" sz="1400" dirty="0" err="1">
                <a:latin typeface="Courier"/>
                <a:cs typeface="Courier"/>
              </a:rPr>
              <a:t>fr-firststrand</a:t>
            </a:r>
            <a:r>
              <a:rPr lang="en-US" sz="1400" dirty="0">
                <a:latin typeface="Courier"/>
                <a:cs typeface="Courier"/>
              </a:rPr>
              <a:t> --segment-length 20 </a:t>
            </a:r>
            <a:r>
              <a:rPr lang="en-US" sz="1400" dirty="0" smtClean="0">
                <a:latin typeface="Courier"/>
                <a:cs typeface="Courier"/>
              </a:rPr>
              <a:t>\</a:t>
            </a:r>
          </a:p>
          <a:p>
            <a:r>
              <a:rPr lang="en-US" sz="1400" dirty="0" smtClean="0">
                <a:latin typeface="Courier"/>
                <a:cs typeface="Courier"/>
              </a:rPr>
              <a:t>-</a:t>
            </a:r>
            <a:r>
              <a:rPr lang="en-US" sz="1400" dirty="0">
                <a:latin typeface="Courier"/>
                <a:cs typeface="Courier"/>
              </a:rPr>
              <a:t>G  </a:t>
            </a:r>
            <a:r>
              <a:rPr lang="en-US" sz="1400" dirty="0" err="1">
                <a:latin typeface="Courier"/>
                <a:cs typeface="Courier"/>
              </a:rPr>
              <a:t>genome.quantification</a:t>
            </a:r>
            <a:r>
              <a:rPr lang="en-US" sz="1400" dirty="0">
                <a:latin typeface="Courier"/>
                <a:cs typeface="Courier"/>
              </a:rPr>
              <a:t>/</a:t>
            </a:r>
            <a:r>
              <a:rPr lang="en-US" sz="1400" dirty="0" err="1">
                <a:latin typeface="Courier"/>
                <a:cs typeface="Courier"/>
              </a:rPr>
              <a:t>ucsc.gtf</a:t>
            </a:r>
            <a:r>
              <a:rPr lang="en-US" sz="1400" dirty="0">
                <a:latin typeface="Courier"/>
                <a:cs typeface="Courier"/>
              </a:rPr>
              <a:t> </a:t>
            </a:r>
            <a:r>
              <a:rPr lang="en-US" sz="1400" dirty="0" smtClean="0">
                <a:latin typeface="Courier"/>
                <a:cs typeface="Courier"/>
              </a:rPr>
              <a:t>-</a:t>
            </a:r>
            <a:r>
              <a:rPr lang="en-US" sz="1400" dirty="0">
                <a:latin typeface="Courier"/>
                <a:cs typeface="Courier"/>
              </a:rPr>
              <a:t>o  </a:t>
            </a:r>
            <a:r>
              <a:rPr lang="en-US" sz="1400" dirty="0" err="1">
                <a:latin typeface="Courier"/>
                <a:cs typeface="Courier"/>
              </a:rPr>
              <a:t>tophat</a:t>
            </a:r>
            <a:r>
              <a:rPr lang="en-US" sz="1400" dirty="0">
                <a:latin typeface="Courier"/>
                <a:cs typeface="Courier"/>
              </a:rPr>
              <a:t>/th.quant.ctrl1 </a:t>
            </a:r>
            <a:r>
              <a:rPr lang="en-US" sz="1400" dirty="0" smtClean="0">
                <a:latin typeface="Courier"/>
                <a:cs typeface="Courier"/>
              </a:rPr>
              <a:t>\</a:t>
            </a:r>
          </a:p>
          <a:p>
            <a:r>
              <a:rPr lang="en-US" sz="1400" dirty="0" err="1" smtClean="0">
                <a:latin typeface="Courier"/>
                <a:cs typeface="Courier"/>
              </a:rPr>
              <a:t>genome.quantification</a:t>
            </a:r>
            <a:r>
              <a:rPr lang="en-US" sz="1400" dirty="0">
                <a:latin typeface="Courier"/>
                <a:cs typeface="Courier"/>
              </a:rPr>
              <a:t>/mm10 </a:t>
            </a:r>
            <a:r>
              <a:rPr lang="en-US" sz="1400" dirty="0" err="1">
                <a:latin typeface="Courier"/>
                <a:cs typeface="Courier"/>
              </a:rPr>
              <a:t>fastq.quantification</a:t>
            </a:r>
            <a:r>
              <a:rPr lang="en-US" sz="1400" dirty="0">
                <a:latin typeface="Courier"/>
                <a:cs typeface="Courier"/>
              </a:rPr>
              <a:t>/control_rep1.1.fq \</a:t>
            </a:r>
          </a:p>
          <a:p>
            <a:r>
              <a:rPr lang="en-US" sz="1400" dirty="0" err="1">
                <a:latin typeface="Courier"/>
                <a:cs typeface="Courier"/>
              </a:rPr>
              <a:t>fastq.quantification</a:t>
            </a:r>
            <a:r>
              <a:rPr lang="en-US" sz="1400" dirty="0">
                <a:latin typeface="Courier"/>
                <a:cs typeface="Courier"/>
              </a:rPr>
              <a:t>/control_rep1.2.</a:t>
            </a:r>
            <a:r>
              <a:rPr lang="en-US" sz="1400" dirty="0" smtClean="0">
                <a:latin typeface="Courier"/>
                <a:cs typeface="Courier"/>
              </a:rPr>
              <a:t>fq</a:t>
            </a:r>
          </a:p>
          <a:p>
            <a:endParaRPr lang="en-US" sz="1400" dirty="0">
              <a:latin typeface="Courier"/>
              <a:cs typeface="Courier"/>
            </a:endParaRPr>
          </a:p>
          <a:p>
            <a:endParaRPr lang="en-US" sz="1400" dirty="0" smtClean="0">
              <a:latin typeface="Courier"/>
              <a:cs typeface="Courier"/>
            </a:endParaRPr>
          </a:p>
          <a:p>
            <a:r>
              <a:rPr lang="en-US" sz="1400" dirty="0" smtClean="0">
                <a:latin typeface="Courier"/>
                <a:cs typeface="Courier"/>
              </a:rPr>
              <a:t>/project</a:t>
            </a:r>
            <a:r>
              <a:rPr lang="en-US" sz="1400" dirty="0">
                <a:latin typeface="Courier"/>
                <a:cs typeface="Courier"/>
              </a:rPr>
              <a:t>/</a:t>
            </a:r>
            <a:r>
              <a:rPr lang="en-US" sz="1400" dirty="0" err="1">
                <a:latin typeface="Courier"/>
                <a:cs typeface="Courier"/>
              </a:rPr>
              <a:t>umw_biocore</a:t>
            </a:r>
            <a:r>
              <a:rPr lang="en-US" sz="1400" dirty="0">
                <a:latin typeface="Courier"/>
                <a:cs typeface="Courier"/>
              </a:rPr>
              <a:t>/bin/</a:t>
            </a:r>
            <a:r>
              <a:rPr lang="en-US" sz="1400" dirty="0" err="1">
                <a:latin typeface="Courier"/>
                <a:cs typeface="Courier"/>
              </a:rPr>
              <a:t>igvtools.sh</a:t>
            </a:r>
            <a:r>
              <a:rPr lang="en-US" sz="1400" dirty="0">
                <a:latin typeface="Courier"/>
                <a:cs typeface="Courier"/>
              </a:rPr>
              <a:t> count -w 5 </a:t>
            </a:r>
            <a:r>
              <a:rPr lang="en-US" sz="1400" dirty="0" err="1">
                <a:latin typeface="Courier"/>
                <a:cs typeface="Courier"/>
              </a:rPr>
              <a:t>tophat</a:t>
            </a:r>
            <a:r>
              <a:rPr lang="en-US" sz="1400" dirty="0">
                <a:latin typeface="Courier"/>
                <a:cs typeface="Courier"/>
              </a:rPr>
              <a:t>/th.quant.ctrl1.</a:t>
            </a:r>
            <a:r>
              <a:rPr lang="en-US" sz="1400" dirty="0" smtClean="0">
                <a:latin typeface="Courier"/>
                <a:cs typeface="Courier"/>
              </a:rPr>
              <a:t>bam \ </a:t>
            </a:r>
            <a:r>
              <a:rPr lang="en-US" sz="1400" dirty="0" err="1" smtClean="0">
                <a:latin typeface="Courier"/>
                <a:cs typeface="Courier"/>
              </a:rPr>
              <a:t>tophat</a:t>
            </a:r>
            <a:r>
              <a:rPr lang="en-US" sz="1400" dirty="0">
                <a:latin typeface="Courier"/>
                <a:cs typeface="Courier"/>
              </a:rPr>
              <a:t>/th.quant.ctrl1.bam.tdf </a:t>
            </a:r>
            <a:r>
              <a:rPr lang="en-US" sz="1400" dirty="0" err="1">
                <a:latin typeface="Courier"/>
                <a:cs typeface="Courier"/>
              </a:rPr>
              <a:t>genome.quantification</a:t>
            </a:r>
            <a:r>
              <a:rPr lang="en-US" sz="1400" dirty="0">
                <a:latin typeface="Courier"/>
                <a:cs typeface="Courier"/>
              </a:rPr>
              <a:t>/mm10.fa</a:t>
            </a:r>
            <a:endParaRPr lang="en-US" sz="1400" dirty="0" smtClean="0">
              <a:latin typeface="Courier"/>
              <a:cs typeface="Courier"/>
            </a:endParaRPr>
          </a:p>
        </p:txBody>
      </p:sp>
    </p:spTree>
    <p:extLst>
      <p:ext uri="{BB962C8B-B14F-4D97-AF65-F5344CB8AC3E}">
        <p14:creationId xmlns:p14="http://schemas.microsoft.com/office/powerpoint/2010/main" val="26834672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609600" y="990600"/>
            <a:ext cx="8001000" cy="1724025"/>
          </a:xfrm>
          <a:prstGeom prst="rect">
            <a:avLst/>
          </a:prstGeom>
          <a:noFill/>
          <a:ln w="9525">
            <a:noFill/>
            <a:miter lim="800000"/>
            <a:headEnd/>
            <a:tailEnd/>
          </a:ln>
        </p:spPr>
        <p:txBody>
          <a:bodyPr>
            <a:prstTxWarp prst="textNoShape">
              <a:avLst/>
            </a:prstTxWarp>
            <a:spAutoFit/>
          </a:bodyPr>
          <a:lstStyle/>
          <a:p>
            <a:pPr marL="0" lvl="1">
              <a:lnSpc>
                <a:spcPct val="150000"/>
              </a:lnSpc>
              <a:tabLst>
                <a:tab pos="571500" algn="l"/>
              </a:tabLst>
            </a:pPr>
            <a:r>
              <a:rPr lang="en-US" sz="2400" dirty="0"/>
              <a:t>A desktop application </a:t>
            </a:r>
          </a:p>
          <a:p>
            <a:pPr marL="0" lvl="1">
              <a:lnSpc>
                <a:spcPct val="150000"/>
              </a:lnSpc>
              <a:tabLst>
                <a:tab pos="571500" algn="l"/>
              </a:tabLst>
            </a:pPr>
            <a:r>
              <a:rPr lang="en-US" sz="2400" dirty="0"/>
              <a:t>	for the visualization and interactive exploration</a:t>
            </a:r>
          </a:p>
          <a:p>
            <a:pPr marL="0" lvl="1">
              <a:lnSpc>
                <a:spcPct val="150000"/>
              </a:lnSpc>
              <a:tabLst>
                <a:tab pos="571500" algn="l"/>
              </a:tabLst>
            </a:pPr>
            <a:r>
              <a:rPr lang="en-US" sz="2400" dirty="0"/>
              <a:t>		of genomic data</a:t>
            </a:r>
          </a:p>
        </p:txBody>
      </p:sp>
      <p:sp>
        <p:nvSpPr>
          <p:cNvPr id="8195" name="Title 6"/>
          <p:cNvSpPr>
            <a:spLocks noGrp="1"/>
          </p:cNvSpPr>
          <p:nvPr>
            <p:ph type="title"/>
          </p:nvPr>
        </p:nvSpPr>
        <p:spPr>
          <a:xfrm>
            <a:off x="152400" y="106363"/>
            <a:ext cx="8305800" cy="655637"/>
          </a:xfrm>
        </p:spPr>
        <p:txBody>
          <a:bodyPr/>
          <a:lstStyle/>
          <a:p>
            <a:r>
              <a:rPr lang="en-US" dirty="0" smtClean="0">
                <a:latin typeface="Arial" charset="0"/>
                <a:ea typeface="ＭＳ Ｐゴシック" charset="-128"/>
                <a:cs typeface="ＭＳ Ｐゴシック" charset="-128"/>
              </a:rPr>
              <a:t>IGV: Integrative Genomics Viewer</a:t>
            </a:r>
          </a:p>
        </p:txBody>
      </p:sp>
      <p:grpSp>
        <p:nvGrpSpPr>
          <p:cNvPr id="2" name="Group 14"/>
          <p:cNvGrpSpPr>
            <a:grpSpLocks/>
          </p:cNvGrpSpPr>
          <p:nvPr/>
        </p:nvGrpSpPr>
        <p:grpSpPr bwMode="auto">
          <a:xfrm>
            <a:off x="609600" y="3048000"/>
            <a:ext cx="2430463" cy="2166938"/>
            <a:chOff x="639" y="2123"/>
            <a:chExt cx="1531" cy="1365"/>
          </a:xfrm>
        </p:grpSpPr>
        <p:pic>
          <p:nvPicPr>
            <p:cNvPr id="8210" name="Picture 80" descr="Picture 33"/>
            <p:cNvPicPr>
              <a:picLocks noChangeAspect="1" noChangeArrowheads="1"/>
            </p:cNvPicPr>
            <p:nvPr/>
          </p:nvPicPr>
          <p:blipFill>
            <a:blip r:embed="rId3"/>
            <a:srcRect l="284"/>
            <a:stretch>
              <a:fillRect/>
            </a:stretch>
          </p:blipFill>
          <p:spPr bwMode="auto">
            <a:xfrm>
              <a:off x="639" y="2123"/>
              <a:ext cx="1531" cy="1152"/>
            </a:xfrm>
            <a:prstGeom prst="rect">
              <a:avLst/>
            </a:prstGeom>
            <a:noFill/>
            <a:ln w="9525">
              <a:noFill/>
              <a:miter lim="800000"/>
              <a:headEnd/>
              <a:tailEnd/>
            </a:ln>
          </p:spPr>
        </p:pic>
        <p:sp>
          <p:nvSpPr>
            <p:cNvPr id="8211" name="TextBox 10"/>
            <p:cNvSpPr txBox="1">
              <a:spLocks noChangeArrowheads="1"/>
            </p:cNvSpPr>
            <p:nvPr/>
          </p:nvSpPr>
          <p:spPr bwMode="auto">
            <a:xfrm>
              <a:off x="639" y="3275"/>
              <a:ext cx="912" cy="213"/>
            </a:xfrm>
            <a:prstGeom prst="rect">
              <a:avLst/>
            </a:prstGeom>
            <a:noFill/>
            <a:ln w="9525">
              <a:noFill/>
              <a:miter lim="800000"/>
              <a:headEnd/>
              <a:tailEnd/>
            </a:ln>
          </p:spPr>
          <p:txBody>
            <a:bodyPr>
              <a:prstTxWarp prst="textNoShape">
                <a:avLst/>
              </a:prstTxWarp>
              <a:spAutoFit/>
            </a:bodyPr>
            <a:lstStyle/>
            <a:p>
              <a:r>
                <a:rPr lang="en-US" sz="1600" b="1" i="1">
                  <a:latin typeface="Calibri" charset="0"/>
                </a:rPr>
                <a:t>Microarrays</a:t>
              </a:r>
            </a:p>
          </p:txBody>
        </p:sp>
      </p:grpSp>
      <p:grpSp>
        <p:nvGrpSpPr>
          <p:cNvPr id="3" name="Group 15"/>
          <p:cNvGrpSpPr>
            <a:grpSpLocks/>
          </p:cNvGrpSpPr>
          <p:nvPr/>
        </p:nvGrpSpPr>
        <p:grpSpPr bwMode="auto">
          <a:xfrm>
            <a:off x="1981200" y="3281363"/>
            <a:ext cx="2590800" cy="2163762"/>
            <a:chOff x="1253" y="2390"/>
            <a:chExt cx="1632" cy="1362"/>
          </a:xfrm>
        </p:grpSpPr>
        <p:pic>
          <p:nvPicPr>
            <p:cNvPr id="8208" name="Picture 6" descr="Picture 9.png"/>
            <p:cNvPicPr>
              <a:picLocks noChangeAspect="1"/>
            </p:cNvPicPr>
            <p:nvPr/>
          </p:nvPicPr>
          <p:blipFill>
            <a:blip r:embed="rId4"/>
            <a:srcRect/>
            <a:stretch>
              <a:fillRect/>
            </a:stretch>
          </p:blipFill>
          <p:spPr bwMode="auto">
            <a:xfrm>
              <a:off x="1253" y="2390"/>
              <a:ext cx="1632" cy="1112"/>
            </a:xfrm>
            <a:prstGeom prst="rect">
              <a:avLst/>
            </a:prstGeom>
            <a:noFill/>
            <a:ln w="9525">
              <a:noFill/>
              <a:miter lim="800000"/>
              <a:headEnd/>
              <a:tailEnd/>
            </a:ln>
          </p:spPr>
        </p:pic>
        <p:sp>
          <p:nvSpPr>
            <p:cNvPr id="8209" name="TextBox 11"/>
            <p:cNvSpPr txBox="1">
              <a:spLocks noChangeArrowheads="1"/>
            </p:cNvSpPr>
            <p:nvPr/>
          </p:nvSpPr>
          <p:spPr bwMode="auto">
            <a:xfrm>
              <a:off x="1253" y="3539"/>
              <a:ext cx="912" cy="213"/>
            </a:xfrm>
            <a:prstGeom prst="rect">
              <a:avLst/>
            </a:prstGeom>
            <a:noFill/>
            <a:ln w="9525">
              <a:noFill/>
              <a:miter lim="800000"/>
              <a:headEnd/>
              <a:tailEnd/>
            </a:ln>
          </p:spPr>
          <p:txBody>
            <a:bodyPr>
              <a:prstTxWarp prst="textNoShape">
                <a:avLst/>
              </a:prstTxWarp>
              <a:spAutoFit/>
            </a:bodyPr>
            <a:lstStyle/>
            <a:p>
              <a:r>
                <a:rPr lang="en-US" sz="1600" b="1" i="1">
                  <a:latin typeface="Calibri" charset="0"/>
                </a:rPr>
                <a:t>Epigenomics</a:t>
              </a:r>
            </a:p>
          </p:txBody>
        </p:sp>
      </p:grpSp>
      <p:grpSp>
        <p:nvGrpSpPr>
          <p:cNvPr id="4" name="Group 16"/>
          <p:cNvGrpSpPr>
            <a:grpSpLocks/>
          </p:cNvGrpSpPr>
          <p:nvPr/>
        </p:nvGrpSpPr>
        <p:grpSpPr bwMode="auto">
          <a:xfrm>
            <a:off x="3429000" y="3606800"/>
            <a:ext cx="2209800" cy="2217738"/>
            <a:chOff x="2048" y="2567"/>
            <a:chExt cx="1392" cy="1397"/>
          </a:xfrm>
        </p:grpSpPr>
        <p:pic>
          <p:nvPicPr>
            <p:cNvPr id="8206" name="Picture 6"/>
            <p:cNvPicPr>
              <a:picLocks noChangeAspect="1"/>
            </p:cNvPicPr>
            <p:nvPr/>
          </p:nvPicPr>
          <p:blipFill>
            <a:blip r:embed="rId5"/>
            <a:srcRect/>
            <a:stretch>
              <a:fillRect/>
            </a:stretch>
          </p:blipFill>
          <p:spPr bwMode="auto">
            <a:xfrm>
              <a:off x="2048" y="2567"/>
              <a:ext cx="1392" cy="1184"/>
            </a:xfrm>
            <a:prstGeom prst="rect">
              <a:avLst/>
            </a:prstGeom>
            <a:noFill/>
            <a:ln w="9525">
              <a:noFill/>
              <a:miter lim="800000"/>
              <a:headEnd/>
              <a:tailEnd/>
            </a:ln>
          </p:spPr>
        </p:pic>
        <p:sp>
          <p:nvSpPr>
            <p:cNvPr id="8207" name="TextBox 12"/>
            <p:cNvSpPr txBox="1">
              <a:spLocks noChangeArrowheads="1"/>
            </p:cNvSpPr>
            <p:nvPr/>
          </p:nvSpPr>
          <p:spPr bwMode="auto">
            <a:xfrm>
              <a:off x="2048" y="3751"/>
              <a:ext cx="795" cy="213"/>
            </a:xfrm>
            <a:prstGeom prst="rect">
              <a:avLst/>
            </a:prstGeom>
            <a:noFill/>
            <a:ln w="9525">
              <a:noFill/>
              <a:miter lim="800000"/>
              <a:headEnd/>
              <a:tailEnd/>
            </a:ln>
          </p:spPr>
          <p:txBody>
            <a:bodyPr>
              <a:prstTxWarp prst="textNoShape">
                <a:avLst/>
              </a:prstTxWarp>
              <a:spAutoFit/>
            </a:bodyPr>
            <a:lstStyle/>
            <a:p>
              <a:r>
                <a:rPr lang="en-US" sz="1600" b="1" i="1">
                  <a:latin typeface="Calibri" charset="0"/>
                </a:rPr>
                <a:t>RNA-Seq</a:t>
              </a:r>
            </a:p>
          </p:txBody>
        </p:sp>
      </p:grpSp>
      <p:grpSp>
        <p:nvGrpSpPr>
          <p:cNvPr id="5" name="Group 17"/>
          <p:cNvGrpSpPr>
            <a:grpSpLocks/>
          </p:cNvGrpSpPr>
          <p:nvPr/>
        </p:nvGrpSpPr>
        <p:grpSpPr bwMode="auto">
          <a:xfrm>
            <a:off x="4814888" y="3971925"/>
            <a:ext cx="2149475" cy="2081213"/>
            <a:chOff x="2967" y="2787"/>
            <a:chExt cx="1354" cy="1311"/>
          </a:xfrm>
        </p:grpSpPr>
        <p:pic>
          <p:nvPicPr>
            <p:cNvPr id="8204" name="Picture 5"/>
            <p:cNvPicPr>
              <a:picLocks noChangeAspect="1"/>
            </p:cNvPicPr>
            <p:nvPr/>
          </p:nvPicPr>
          <p:blipFill>
            <a:blip r:embed="rId6"/>
            <a:srcRect/>
            <a:stretch>
              <a:fillRect/>
            </a:stretch>
          </p:blipFill>
          <p:spPr bwMode="auto">
            <a:xfrm>
              <a:off x="2967" y="2787"/>
              <a:ext cx="1354" cy="1072"/>
            </a:xfrm>
            <a:prstGeom prst="rect">
              <a:avLst/>
            </a:prstGeom>
            <a:noFill/>
            <a:ln w="9525">
              <a:noFill/>
              <a:miter lim="800000"/>
              <a:headEnd/>
              <a:tailEnd/>
            </a:ln>
          </p:spPr>
        </p:pic>
        <p:sp>
          <p:nvSpPr>
            <p:cNvPr id="8205" name="TextBox 13"/>
            <p:cNvSpPr txBox="1">
              <a:spLocks noChangeArrowheads="1"/>
            </p:cNvSpPr>
            <p:nvPr/>
          </p:nvSpPr>
          <p:spPr bwMode="auto">
            <a:xfrm>
              <a:off x="2967" y="3885"/>
              <a:ext cx="1047" cy="213"/>
            </a:xfrm>
            <a:prstGeom prst="rect">
              <a:avLst/>
            </a:prstGeom>
            <a:noFill/>
            <a:ln w="9525">
              <a:noFill/>
              <a:miter lim="800000"/>
              <a:headEnd/>
              <a:tailEnd/>
            </a:ln>
          </p:spPr>
          <p:txBody>
            <a:bodyPr>
              <a:prstTxWarp prst="textNoShape">
                <a:avLst/>
              </a:prstTxWarp>
              <a:spAutoFit/>
            </a:bodyPr>
            <a:lstStyle/>
            <a:p>
              <a:r>
                <a:rPr lang="en-US" sz="1600" b="1" i="1">
                  <a:latin typeface="Calibri" charset="0"/>
                </a:rPr>
                <a:t>NGS alignments</a:t>
              </a:r>
            </a:p>
          </p:txBody>
        </p:sp>
      </p:grpSp>
      <p:grpSp>
        <p:nvGrpSpPr>
          <p:cNvPr id="6" name="Group 18"/>
          <p:cNvGrpSpPr>
            <a:grpSpLocks/>
          </p:cNvGrpSpPr>
          <p:nvPr/>
        </p:nvGrpSpPr>
        <p:grpSpPr bwMode="auto">
          <a:xfrm>
            <a:off x="6491288" y="4224338"/>
            <a:ext cx="2195512" cy="2038350"/>
            <a:chOff x="3890" y="2966"/>
            <a:chExt cx="1383" cy="1284"/>
          </a:xfrm>
        </p:grpSpPr>
        <p:pic>
          <p:nvPicPr>
            <p:cNvPr id="8202" name="Picture 3" descr="Picture 60.png"/>
            <p:cNvPicPr>
              <a:picLocks noChangeAspect="1"/>
            </p:cNvPicPr>
            <p:nvPr/>
          </p:nvPicPr>
          <p:blipFill>
            <a:blip r:embed="rId7"/>
            <a:srcRect/>
            <a:stretch>
              <a:fillRect/>
            </a:stretch>
          </p:blipFill>
          <p:spPr bwMode="auto">
            <a:xfrm>
              <a:off x="3890" y="2966"/>
              <a:ext cx="1354" cy="1072"/>
            </a:xfrm>
            <a:prstGeom prst="rect">
              <a:avLst/>
            </a:prstGeom>
            <a:noFill/>
            <a:ln w="9525">
              <a:noFill/>
              <a:miter lim="800000"/>
              <a:headEnd/>
              <a:tailEnd/>
            </a:ln>
          </p:spPr>
        </p:pic>
        <p:sp>
          <p:nvSpPr>
            <p:cNvPr id="8203" name="TextBox 13"/>
            <p:cNvSpPr txBox="1">
              <a:spLocks noChangeArrowheads="1"/>
            </p:cNvSpPr>
            <p:nvPr/>
          </p:nvSpPr>
          <p:spPr bwMode="auto">
            <a:xfrm>
              <a:off x="3890" y="4038"/>
              <a:ext cx="1383" cy="212"/>
            </a:xfrm>
            <a:prstGeom prst="rect">
              <a:avLst/>
            </a:prstGeom>
            <a:noFill/>
            <a:ln w="9525">
              <a:noFill/>
              <a:miter lim="800000"/>
              <a:headEnd/>
              <a:tailEnd/>
            </a:ln>
          </p:spPr>
          <p:txBody>
            <a:bodyPr>
              <a:prstTxWarp prst="textNoShape">
                <a:avLst/>
              </a:prstTxWarp>
              <a:spAutoFit/>
            </a:bodyPr>
            <a:lstStyle/>
            <a:p>
              <a:r>
                <a:rPr lang="en-US" sz="1600" b="1" i="1">
                  <a:latin typeface="Calibri" charset="0"/>
                </a:rPr>
                <a:t>Comparative genomics</a:t>
              </a:r>
            </a:p>
          </p:txBody>
        </p:sp>
      </p:grpSp>
      <p:sp>
        <p:nvSpPr>
          <p:cNvPr id="19" name="Title 6"/>
          <p:cNvSpPr txBox="1">
            <a:spLocks/>
          </p:cNvSpPr>
          <p:nvPr/>
        </p:nvSpPr>
        <p:spPr bwMode="auto">
          <a:xfrm>
            <a:off x="304800" y="609600"/>
            <a:ext cx="8153400" cy="655638"/>
          </a:xfrm>
          <a:prstGeom prst="rect">
            <a:avLst/>
          </a:prstGeom>
          <a:noFill/>
          <a:ln w="9525">
            <a:noFill/>
            <a:miter lim="800000"/>
            <a:headEnd/>
            <a:tailEnd/>
          </a:ln>
        </p:spPr>
        <p:txBody>
          <a:bodyPr anchor="ctr">
            <a:prstTxWarp prst="textNoShape">
              <a:avLst/>
            </a:prstTxWarp>
          </a:bodyPr>
          <a:lstStyle/>
          <a:p>
            <a:pPr eaLnBrk="0" hangingPunct="0">
              <a:defRPr/>
            </a:pPr>
            <a:endParaRPr lang="en-US" sz="3600" b="1" kern="0" dirty="0">
              <a:solidFill>
                <a:schemeClr val="tx2"/>
              </a:solidFill>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5900246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fontAlgn="auto">
              <a:spcAft>
                <a:spcPts val="0"/>
              </a:spcAft>
              <a:defRPr/>
            </a:pPr>
            <a:r>
              <a:rPr lang="en-US" sz="2600" dirty="0" smtClean="0">
                <a:latin typeface="Gill Sans MT" pitchFamily="34" charset="0"/>
              </a:rPr>
              <a:t>Visualizing</a:t>
            </a:r>
            <a:r>
              <a:rPr lang="en-US" sz="2400" dirty="0" smtClean="0">
                <a:latin typeface="Gill Sans MT" pitchFamily="34" charset="0"/>
              </a:rPr>
              <a:t> read alignments with IGV — </a:t>
            </a:r>
            <a:r>
              <a:rPr lang="en-US" sz="2400" dirty="0" err="1" smtClean="0">
                <a:latin typeface="Gill Sans MT" pitchFamily="34" charset="0"/>
              </a:rPr>
              <a:t>RNASeq</a:t>
            </a:r>
            <a:endParaRPr lang="en-US" sz="2400" dirty="0">
              <a:latin typeface="Gill Sans MT" pitchFamily="34" charset="0"/>
            </a:endParaRPr>
          </a:p>
        </p:txBody>
      </p:sp>
      <p:sp>
        <p:nvSpPr>
          <p:cNvPr id="9" name="TextBox 8"/>
          <p:cNvSpPr txBox="1"/>
          <p:nvPr/>
        </p:nvSpPr>
        <p:spPr>
          <a:xfrm>
            <a:off x="3962400" y="5867400"/>
            <a:ext cx="3497472" cy="369332"/>
          </a:xfrm>
          <a:prstGeom prst="rect">
            <a:avLst/>
          </a:prstGeom>
          <a:noFill/>
        </p:spPr>
        <p:txBody>
          <a:bodyPr wrap="none" rtlCol="0">
            <a:spAutoFit/>
          </a:bodyPr>
          <a:lstStyle/>
          <a:p>
            <a:r>
              <a:rPr lang="en-US" dirty="0" smtClean="0"/>
              <a:t>Gap between reads spanning </a:t>
            </a:r>
            <a:r>
              <a:rPr lang="en-US" dirty="0" err="1" smtClean="0"/>
              <a:t>exons</a:t>
            </a:r>
            <a:endParaRPr lang="en-US" dirty="0"/>
          </a:p>
        </p:txBody>
      </p:sp>
      <p:cxnSp>
        <p:nvCxnSpPr>
          <p:cNvPr id="15" name="Straight Arrow Connector 14"/>
          <p:cNvCxnSpPr/>
          <p:nvPr/>
        </p:nvCxnSpPr>
        <p:spPr>
          <a:xfrm rot="16200000" flipV="1">
            <a:off x="5981700" y="5448300"/>
            <a:ext cx="533400" cy="457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Picture 1" descr="stat1.overview.colored.by.first.strand.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4111374"/>
          </a:xfrm>
          <a:prstGeom prst="rect">
            <a:avLst/>
          </a:prstGeom>
        </p:spPr>
      </p:pic>
      <p:sp>
        <p:nvSpPr>
          <p:cNvPr id="4" name="TextBox 3"/>
          <p:cNvSpPr txBox="1"/>
          <p:nvPr/>
        </p:nvSpPr>
        <p:spPr>
          <a:xfrm>
            <a:off x="609600" y="5791200"/>
            <a:ext cx="2339478" cy="369332"/>
          </a:xfrm>
          <a:prstGeom prst="rect">
            <a:avLst/>
          </a:prstGeom>
          <a:noFill/>
        </p:spPr>
        <p:txBody>
          <a:bodyPr wrap="none" rtlCol="0">
            <a:spAutoFit/>
          </a:bodyPr>
          <a:lstStyle/>
          <a:p>
            <a:r>
              <a:rPr lang="en-US" dirty="0" smtClean="0"/>
              <a:t>Strand specific library!</a:t>
            </a:r>
            <a:endParaRPr lang="en-US" dirty="0"/>
          </a:p>
        </p:txBody>
      </p:sp>
      <p:sp>
        <p:nvSpPr>
          <p:cNvPr id="5" name="Oval 4"/>
          <p:cNvSpPr/>
          <p:nvPr/>
        </p:nvSpPr>
        <p:spPr>
          <a:xfrm>
            <a:off x="3505200" y="1219200"/>
            <a:ext cx="533400" cy="381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953000" y="1447800"/>
            <a:ext cx="533400" cy="381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3840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Statistical methods are deeply embedded – two concepts</a:t>
            </a:r>
            <a:endParaRPr lang="en-US" dirty="0"/>
          </a:p>
        </p:txBody>
      </p:sp>
      <p:sp>
        <p:nvSpPr>
          <p:cNvPr id="3" name="TextBox 2"/>
          <p:cNvSpPr txBox="1"/>
          <p:nvPr/>
        </p:nvSpPr>
        <p:spPr>
          <a:xfrm>
            <a:off x="2057400" y="2590800"/>
            <a:ext cx="4490332" cy="1077218"/>
          </a:xfrm>
          <a:prstGeom prst="rect">
            <a:avLst/>
          </a:prstGeom>
          <a:noFill/>
        </p:spPr>
        <p:txBody>
          <a:bodyPr wrap="none" rtlCol="0">
            <a:spAutoFit/>
          </a:bodyPr>
          <a:lstStyle/>
          <a:p>
            <a:r>
              <a:rPr lang="en-US" sz="3200" dirty="0" smtClean="0">
                <a:latin typeface="Gill Sans"/>
                <a:cs typeface="Gill Sans"/>
              </a:rPr>
              <a:t>Multiple testing problems</a:t>
            </a:r>
          </a:p>
          <a:p>
            <a:r>
              <a:rPr lang="en-US" sz="3200" dirty="0" smtClean="0">
                <a:latin typeface="Gill Sans"/>
                <a:cs typeface="Gill Sans"/>
              </a:rPr>
              <a:t>Modeling count data</a:t>
            </a:r>
            <a:endParaRPr lang="en-US" sz="3200" dirty="0">
              <a:latin typeface="Gill Sans"/>
              <a:cs typeface="Gill Sans"/>
            </a:endParaRPr>
          </a:p>
        </p:txBody>
      </p:sp>
    </p:spTree>
    <p:extLst>
      <p:ext uri="{BB962C8B-B14F-4D97-AF65-F5344CB8AC3E}">
        <p14:creationId xmlns:p14="http://schemas.microsoft.com/office/powerpoint/2010/main" val="1111046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p:cNvSpPr>
          <p:nvPr/>
        </p:nvSpPr>
        <p:spPr bwMode="auto">
          <a:xfrm>
            <a:off x="152400" y="228600"/>
            <a:ext cx="9144000" cy="457200"/>
          </a:xfrm>
          <a:prstGeom prst="rect">
            <a:avLst/>
          </a:prstGeom>
          <a:noFill/>
          <a:ln w="9525">
            <a:noFill/>
            <a:miter lim="800000"/>
            <a:headEnd/>
            <a:tailEnd/>
          </a:ln>
        </p:spPr>
        <p:txBody>
          <a:bodyPr anchor="ctr"/>
          <a:lstStyle/>
          <a:p>
            <a:pPr fontAlgn="auto">
              <a:spcAft>
                <a:spcPts val="0"/>
              </a:spcAft>
              <a:defRPr/>
            </a:pPr>
            <a:r>
              <a:rPr lang="en-US" sz="2600" dirty="0" smtClean="0">
                <a:latin typeface="Gill Sans MT" pitchFamily="34" charset="0"/>
              </a:rPr>
              <a:t>Visualizing read alignments with IGV — zooming out</a:t>
            </a:r>
            <a:endParaRPr lang="en-US" sz="2600" dirty="0">
              <a:latin typeface="Gill Sans MT" pitchFamily="34" charset="0"/>
            </a:endParaRPr>
          </a:p>
        </p:txBody>
      </p:sp>
      <p:pic>
        <p:nvPicPr>
          <p:cNvPr id="9" name="Picture 8" descr="read_alignment_visualization_combined.ai"/>
          <p:cNvPicPr>
            <a:picLocks noChangeAspect="1"/>
          </p:cNvPicPr>
          <p:nvPr/>
        </p:nvPicPr>
        <p:blipFill>
          <a:blip r:embed="rId3"/>
          <a:stretch>
            <a:fillRect/>
          </a:stretch>
        </p:blipFill>
        <p:spPr>
          <a:xfrm>
            <a:off x="0" y="1802367"/>
            <a:ext cx="9144000" cy="3253266"/>
          </a:xfrm>
          <a:prstGeom prst="rect">
            <a:avLst/>
          </a:prstGeom>
        </p:spPr>
      </p:pic>
    </p:spTree>
    <p:extLst>
      <p:ext uri="{BB962C8B-B14F-4D97-AF65-F5344CB8AC3E}">
        <p14:creationId xmlns:p14="http://schemas.microsoft.com/office/powerpoint/2010/main" val="42411032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can’t use a nominal p-value any longer</a:t>
            </a:r>
            <a:endParaRPr lang="en-US" dirty="0"/>
          </a:p>
        </p:txBody>
      </p:sp>
      <p:pic>
        <p:nvPicPr>
          <p:cNvPr id="3" name="Picture 2"/>
          <p:cNvPicPr>
            <a:picLocks noChangeAspect="1"/>
          </p:cNvPicPr>
          <p:nvPr/>
        </p:nvPicPr>
        <p:blipFill>
          <a:blip r:embed="rId2"/>
          <a:stretch>
            <a:fillRect/>
          </a:stretch>
        </p:blipFill>
        <p:spPr>
          <a:xfrm>
            <a:off x="1295400" y="1219200"/>
            <a:ext cx="5760844" cy="4604183"/>
          </a:xfrm>
          <a:prstGeom prst="rect">
            <a:avLst/>
          </a:prstGeom>
        </p:spPr>
      </p:pic>
      <p:cxnSp>
        <p:nvCxnSpPr>
          <p:cNvPr id="5" name="Straight Connector 4"/>
          <p:cNvCxnSpPr/>
          <p:nvPr/>
        </p:nvCxnSpPr>
        <p:spPr>
          <a:xfrm>
            <a:off x="5791200" y="1447800"/>
            <a:ext cx="0" cy="39624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943600" y="4648200"/>
            <a:ext cx="962260" cy="369332"/>
          </a:xfrm>
          <a:prstGeom prst="rect">
            <a:avLst/>
          </a:prstGeom>
          <a:noFill/>
        </p:spPr>
        <p:txBody>
          <a:bodyPr wrap="none" rtlCol="0">
            <a:spAutoFit/>
          </a:bodyPr>
          <a:lstStyle/>
          <a:p>
            <a:r>
              <a:rPr lang="en-US" dirty="0" smtClean="0">
                <a:latin typeface="Gill Sans MT"/>
              </a:rPr>
              <a:t>P &lt; 0.05</a:t>
            </a:r>
            <a:endParaRPr lang="en-US" dirty="0">
              <a:latin typeface="Gill Sans MT"/>
            </a:endParaRPr>
          </a:p>
        </p:txBody>
      </p:sp>
      <p:sp>
        <p:nvSpPr>
          <p:cNvPr id="9" name="TextBox 8"/>
          <p:cNvSpPr txBox="1"/>
          <p:nvPr/>
        </p:nvSpPr>
        <p:spPr>
          <a:xfrm>
            <a:off x="5257800" y="5867400"/>
            <a:ext cx="1717087" cy="369332"/>
          </a:xfrm>
          <a:prstGeom prst="rect">
            <a:avLst/>
          </a:prstGeom>
          <a:noFill/>
        </p:spPr>
        <p:txBody>
          <a:bodyPr wrap="none" rtlCol="0">
            <a:spAutoFit/>
          </a:bodyPr>
          <a:lstStyle/>
          <a:p>
            <a:r>
              <a:rPr lang="en-US" dirty="0" smtClean="0">
                <a:latin typeface="Gill Sans MT"/>
              </a:rPr>
              <a:t>All will be noise!</a:t>
            </a:r>
            <a:endParaRPr lang="en-US" dirty="0">
              <a:latin typeface="Gill Sans MT"/>
            </a:endParaRPr>
          </a:p>
        </p:txBody>
      </p:sp>
    </p:spTree>
    <p:extLst>
      <p:ext uri="{BB962C8B-B14F-4D97-AF65-F5344CB8AC3E}">
        <p14:creationId xmlns:p14="http://schemas.microsoft.com/office/powerpoint/2010/main" val="3974749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6477000"/>
            <a:ext cx="8305800" cy="369332"/>
          </a:xfrm>
          <a:prstGeom prst="rect">
            <a:avLst/>
          </a:prstGeom>
          <a:solidFill>
            <a:schemeClr val="bg1">
              <a:lumMod val="85000"/>
            </a:schemeClr>
          </a:solidFill>
        </p:spPr>
        <p:txBody>
          <a:bodyPr wrap="square" rtlCol="0">
            <a:spAutoFit/>
          </a:bodyPr>
          <a:lstStyle/>
          <a:p>
            <a:pPr algn="ctr"/>
            <a:r>
              <a:rPr lang="en-US" b="1" dirty="0" smtClean="0">
                <a:solidFill>
                  <a:srgbClr val="000000"/>
                </a:solidFill>
                <a:latin typeface="Gill Sans MT" pitchFamily="34" charset="0"/>
              </a:rPr>
              <a:t>We need to correct for multiple hypothesis testing</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50000" b="50000"/>
          <a:stretch/>
        </p:blipFill>
        <p:spPr>
          <a:xfrm>
            <a:off x="2341287" y="1066800"/>
            <a:ext cx="4592913" cy="4800600"/>
          </a:xfrm>
          <a:prstGeom prst="rect">
            <a:avLst/>
          </a:prstGeom>
        </p:spPr>
      </p:pic>
      <p:sp>
        <p:nvSpPr>
          <p:cNvPr id="9" name="TextBox 8"/>
          <p:cNvSpPr txBox="1"/>
          <p:nvPr/>
        </p:nvSpPr>
        <p:spPr>
          <a:xfrm>
            <a:off x="4160641" y="5407223"/>
            <a:ext cx="2590800" cy="307777"/>
          </a:xfrm>
          <a:prstGeom prst="rect">
            <a:avLst/>
          </a:prstGeom>
          <a:noFill/>
        </p:spPr>
        <p:txBody>
          <a:bodyPr wrap="square" rtlCol="0">
            <a:spAutoFit/>
          </a:bodyPr>
          <a:lstStyle/>
          <a:p>
            <a:pPr algn="ctr"/>
            <a:r>
              <a:rPr lang="en-US" sz="1400" b="1" dirty="0" smtClean="0">
                <a:latin typeface="Gill Sans MT" pitchFamily="34" charset="0"/>
              </a:rPr>
              <a:t>Expected ~150,000,000 bases</a:t>
            </a:r>
            <a:endParaRPr lang="en-US" sz="1400" b="1" dirty="0">
              <a:latin typeface="Gill Sans MT" pitchFamily="34" charset="0"/>
            </a:endParaRPr>
          </a:p>
        </p:txBody>
      </p:sp>
      <p:sp>
        <p:nvSpPr>
          <p:cNvPr id="10" name="Rectangle 9"/>
          <p:cNvSpPr/>
          <p:nvPr/>
        </p:nvSpPr>
        <p:spPr>
          <a:xfrm>
            <a:off x="4038600" y="5257800"/>
            <a:ext cx="2743200" cy="457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a:endParaRPr>
          </a:p>
        </p:txBody>
      </p:sp>
      <p:sp>
        <p:nvSpPr>
          <p:cNvPr id="4" name="Title 3"/>
          <p:cNvSpPr>
            <a:spLocks noGrp="1"/>
          </p:cNvSpPr>
          <p:nvPr>
            <p:ph type="title"/>
          </p:nvPr>
        </p:nvSpPr>
        <p:spPr/>
        <p:txBody>
          <a:bodyPr>
            <a:normAutofit/>
          </a:bodyPr>
          <a:lstStyle/>
          <a:p>
            <a:r>
              <a:rPr lang="en-US" dirty="0">
                <a:latin typeface="Gill Sans MT" pitchFamily="34" charset="0"/>
              </a:rPr>
              <a:t>The genome is large,  many things happen by </a:t>
            </a:r>
            <a:r>
              <a:rPr lang="en-US" dirty="0" smtClean="0">
                <a:latin typeface="Gill Sans MT" pitchFamily="34" charset="0"/>
              </a:rPr>
              <a:t>chance</a:t>
            </a:r>
            <a:endParaRPr lang="en-US" dirty="0"/>
          </a:p>
        </p:txBody>
      </p:sp>
    </p:spTree>
    <p:extLst>
      <p:ext uri="{BB962C8B-B14F-4D97-AF65-F5344CB8AC3E}">
        <p14:creationId xmlns:p14="http://schemas.microsoft.com/office/powerpoint/2010/main" val="4144360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0909" r="50921"/>
          <a:stretch/>
        </p:blipFill>
        <p:spPr>
          <a:xfrm>
            <a:off x="2362200" y="855393"/>
            <a:ext cx="4648200" cy="4859607"/>
          </a:xfrm>
          <a:prstGeom prst="rect">
            <a:avLst/>
          </a:prstGeom>
        </p:spPr>
      </p:pic>
      <p:sp>
        <p:nvSpPr>
          <p:cNvPr id="5" name="TextBox 4"/>
          <p:cNvSpPr txBox="1"/>
          <p:nvPr/>
        </p:nvSpPr>
        <p:spPr>
          <a:xfrm>
            <a:off x="685800" y="6211669"/>
            <a:ext cx="8153400" cy="646331"/>
          </a:xfrm>
          <a:prstGeom prst="rect">
            <a:avLst/>
          </a:prstGeom>
          <a:solidFill>
            <a:schemeClr val="bg1">
              <a:lumMod val="85000"/>
            </a:schemeClr>
          </a:solidFill>
        </p:spPr>
        <p:txBody>
          <a:bodyPr wrap="square" rtlCol="0">
            <a:spAutoFit/>
          </a:bodyPr>
          <a:lstStyle/>
          <a:p>
            <a:pPr algn="ctr"/>
            <a:r>
              <a:rPr lang="en-US" b="1" dirty="0" err="1" smtClean="0">
                <a:solidFill>
                  <a:srgbClr val="000000"/>
                </a:solidFill>
                <a:latin typeface="Gill Sans MT"/>
              </a:rPr>
              <a:t>Bonferroni</a:t>
            </a:r>
            <a:r>
              <a:rPr lang="en-US" b="1" dirty="0" smtClean="0">
                <a:solidFill>
                  <a:srgbClr val="000000"/>
                </a:solidFill>
                <a:latin typeface="Gill Sans MT"/>
              </a:rPr>
              <a:t> corrects the number of hits but misses many true hits because its too conservative – How do we get more power?</a:t>
            </a:r>
            <a:endParaRPr lang="en-US" b="1" dirty="0">
              <a:solidFill>
                <a:srgbClr val="000000"/>
              </a:solidFill>
              <a:latin typeface="Gill Sans MT"/>
            </a:endParaRPr>
          </a:p>
        </p:txBody>
      </p:sp>
      <p:sp>
        <p:nvSpPr>
          <p:cNvPr id="10" name="TextBox 9"/>
          <p:cNvSpPr txBox="1"/>
          <p:nvPr/>
        </p:nvSpPr>
        <p:spPr>
          <a:xfrm>
            <a:off x="3657600" y="5334000"/>
            <a:ext cx="3276600" cy="307777"/>
          </a:xfrm>
          <a:prstGeom prst="rect">
            <a:avLst/>
          </a:prstGeom>
          <a:noFill/>
        </p:spPr>
        <p:txBody>
          <a:bodyPr wrap="square" rtlCol="0">
            <a:spAutoFit/>
          </a:bodyPr>
          <a:lstStyle/>
          <a:p>
            <a:pPr algn="ctr"/>
            <a:r>
              <a:rPr lang="en-US" sz="1400" b="1" dirty="0" smtClean="0">
                <a:latin typeface="Gill Sans MT" pitchFamily="34" charset="0"/>
              </a:rPr>
              <a:t>Correction factor 3,000,000,000</a:t>
            </a:r>
            <a:endParaRPr lang="en-US" sz="1400" b="1" dirty="0">
              <a:latin typeface="Gill Sans MT" pitchFamily="34" charset="0"/>
            </a:endParaRPr>
          </a:p>
        </p:txBody>
      </p:sp>
      <p:sp>
        <p:nvSpPr>
          <p:cNvPr id="6" name="Title 5"/>
          <p:cNvSpPr>
            <a:spLocks noGrp="1"/>
          </p:cNvSpPr>
          <p:nvPr>
            <p:ph type="title"/>
          </p:nvPr>
        </p:nvSpPr>
        <p:spPr/>
        <p:txBody>
          <a:bodyPr>
            <a:normAutofit/>
          </a:bodyPr>
          <a:lstStyle/>
          <a:p>
            <a:r>
              <a:rPr lang="en-US" dirty="0" err="1">
                <a:latin typeface="Gill Sans MT" pitchFamily="34" charset="0"/>
              </a:rPr>
              <a:t>Bonferroni</a:t>
            </a:r>
            <a:r>
              <a:rPr lang="en-US" dirty="0">
                <a:latin typeface="Gill Sans MT" pitchFamily="34" charset="0"/>
              </a:rPr>
              <a:t> correction is way to </a:t>
            </a:r>
            <a:r>
              <a:rPr lang="en-US" dirty="0" smtClean="0">
                <a:latin typeface="Gill Sans MT" pitchFamily="34" charset="0"/>
              </a:rPr>
              <a:t>conservative</a:t>
            </a:r>
            <a:endParaRPr lang="en-US" dirty="0"/>
          </a:p>
        </p:txBody>
      </p:sp>
    </p:spTree>
    <p:extLst>
      <p:ext uri="{BB962C8B-B14F-4D97-AF65-F5344CB8AC3E}">
        <p14:creationId xmlns:p14="http://schemas.microsoft.com/office/powerpoint/2010/main" val="36333797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563562"/>
          </a:xfrm>
        </p:spPr>
        <p:txBody>
          <a:bodyPr>
            <a:normAutofit fontScale="90000"/>
          </a:bodyPr>
          <a:lstStyle/>
          <a:p>
            <a:r>
              <a:rPr lang="en-US" dirty="0" smtClean="0"/>
              <a:t>How do we compute significance when we have this much data?</a:t>
            </a:r>
            <a:endParaRPr lang="en-US" dirty="0"/>
          </a:p>
        </p:txBody>
      </p:sp>
      <p:pic>
        <p:nvPicPr>
          <p:cNvPr id="4" name="Picture 3"/>
          <p:cNvPicPr>
            <a:picLocks noChangeAspect="1"/>
          </p:cNvPicPr>
          <p:nvPr/>
        </p:nvPicPr>
        <p:blipFill>
          <a:blip r:embed="rId3"/>
          <a:stretch>
            <a:fillRect/>
          </a:stretch>
        </p:blipFill>
        <p:spPr>
          <a:xfrm>
            <a:off x="990600" y="1219200"/>
            <a:ext cx="6719455" cy="2286000"/>
          </a:xfrm>
          <a:prstGeom prst="rect">
            <a:avLst/>
          </a:prstGeom>
        </p:spPr>
      </p:pic>
      <p:sp>
        <p:nvSpPr>
          <p:cNvPr id="5" name="TextBox 4"/>
          <p:cNvSpPr txBox="1"/>
          <p:nvPr/>
        </p:nvSpPr>
        <p:spPr>
          <a:xfrm>
            <a:off x="495300" y="4368800"/>
            <a:ext cx="7494359" cy="369332"/>
          </a:xfrm>
          <a:prstGeom prst="rect">
            <a:avLst/>
          </a:prstGeom>
          <a:noFill/>
        </p:spPr>
        <p:txBody>
          <a:bodyPr wrap="none" rtlCol="0">
            <a:spAutoFit/>
          </a:bodyPr>
          <a:lstStyle/>
          <a:p>
            <a:r>
              <a:rPr lang="en-US" dirty="0">
                <a:latin typeface="Gill Sans MT"/>
              </a:rPr>
              <a:t>Downloadable from: http://</a:t>
            </a:r>
            <a:r>
              <a:rPr lang="en-US" dirty="0" err="1">
                <a:latin typeface="Gill Sans MT"/>
              </a:rPr>
              <a:t>garberlab.umassmed.edu</a:t>
            </a:r>
            <a:r>
              <a:rPr lang="en-US" dirty="0">
                <a:latin typeface="Gill Sans MT"/>
              </a:rPr>
              <a:t>/bootcamp.2015/</a:t>
            </a:r>
            <a:r>
              <a:rPr lang="en-US" dirty="0" err="1">
                <a:latin typeface="Gill Sans MT"/>
              </a:rPr>
              <a:t>BH.pdf</a:t>
            </a:r>
            <a:r>
              <a:rPr lang="en-US" dirty="0">
                <a:latin typeface="Gill Sans MT"/>
              </a:rPr>
              <a:t> </a:t>
            </a:r>
          </a:p>
        </p:txBody>
      </p:sp>
    </p:spTree>
    <p:extLst>
      <p:ext uri="{BB962C8B-B14F-4D97-AF65-F5344CB8AC3E}">
        <p14:creationId xmlns:p14="http://schemas.microsoft.com/office/powerpoint/2010/main" val="13920731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refresher in math notation</a:t>
            </a:r>
            <a:endParaRPr lang="en-US" dirty="0"/>
          </a:p>
        </p:txBody>
      </p:sp>
      <p:pic>
        <p:nvPicPr>
          <p:cNvPr id="3" name="Picture 2"/>
          <p:cNvPicPr>
            <a:picLocks noChangeAspect="1"/>
          </p:cNvPicPr>
          <p:nvPr/>
        </p:nvPicPr>
        <p:blipFill>
          <a:blip r:embed="rId2"/>
          <a:stretch>
            <a:fillRect/>
          </a:stretch>
        </p:blipFill>
        <p:spPr>
          <a:xfrm>
            <a:off x="2667000" y="1295400"/>
            <a:ext cx="1143000" cy="1192696"/>
          </a:xfrm>
          <a:prstGeom prst="rect">
            <a:avLst/>
          </a:prstGeom>
        </p:spPr>
      </p:pic>
      <p:sp>
        <p:nvSpPr>
          <p:cNvPr id="4" name="TextBox 3"/>
          <p:cNvSpPr txBox="1"/>
          <p:nvPr/>
        </p:nvSpPr>
        <p:spPr>
          <a:xfrm>
            <a:off x="177800" y="1524000"/>
            <a:ext cx="2256748" cy="369332"/>
          </a:xfrm>
          <a:prstGeom prst="rect">
            <a:avLst/>
          </a:prstGeom>
          <a:noFill/>
        </p:spPr>
        <p:txBody>
          <a:bodyPr wrap="none" rtlCol="0">
            <a:spAutoFit/>
          </a:bodyPr>
          <a:lstStyle/>
          <a:p>
            <a:r>
              <a:rPr lang="en-US" dirty="0" smtClean="0"/>
              <a:t>The product operator</a:t>
            </a:r>
            <a:endParaRPr lang="en-US" dirty="0"/>
          </a:p>
        </p:txBody>
      </p:sp>
      <p:pic>
        <p:nvPicPr>
          <p:cNvPr id="5" name="Picture 4"/>
          <p:cNvPicPr>
            <a:picLocks noChangeAspect="1"/>
          </p:cNvPicPr>
          <p:nvPr/>
        </p:nvPicPr>
        <p:blipFill>
          <a:blip r:embed="rId3"/>
          <a:stretch>
            <a:fillRect/>
          </a:stretch>
        </p:blipFill>
        <p:spPr>
          <a:xfrm>
            <a:off x="1066800" y="2191266"/>
            <a:ext cx="5022201" cy="1542534"/>
          </a:xfrm>
          <a:prstGeom prst="rect">
            <a:avLst/>
          </a:prstGeom>
        </p:spPr>
      </p:pic>
      <p:sp>
        <p:nvSpPr>
          <p:cNvPr id="6" name="TextBox 5"/>
          <p:cNvSpPr txBox="1"/>
          <p:nvPr/>
        </p:nvSpPr>
        <p:spPr>
          <a:xfrm>
            <a:off x="177800" y="4343400"/>
            <a:ext cx="2546190" cy="369332"/>
          </a:xfrm>
          <a:prstGeom prst="rect">
            <a:avLst/>
          </a:prstGeom>
          <a:noFill/>
        </p:spPr>
        <p:txBody>
          <a:bodyPr wrap="none" rtlCol="0">
            <a:spAutoFit/>
          </a:bodyPr>
          <a:lstStyle/>
          <a:p>
            <a:r>
              <a:rPr lang="en-US" dirty="0" smtClean="0"/>
              <a:t>The summation operator</a:t>
            </a:r>
            <a:endParaRPr lang="en-US" dirty="0"/>
          </a:p>
        </p:txBody>
      </p:sp>
      <p:pic>
        <p:nvPicPr>
          <p:cNvPr id="7" name="Picture 6"/>
          <p:cNvPicPr>
            <a:picLocks noChangeAspect="1"/>
          </p:cNvPicPr>
          <p:nvPr/>
        </p:nvPicPr>
        <p:blipFill>
          <a:blip r:embed="rId4"/>
          <a:stretch>
            <a:fillRect/>
          </a:stretch>
        </p:blipFill>
        <p:spPr>
          <a:xfrm>
            <a:off x="2667000" y="3962400"/>
            <a:ext cx="1066800" cy="902677"/>
          </a:xfrm>
          <a:prstGeom prst="rect">
            <a:avLst/>
          </a:prstGeom>
        </p:spPr>
      </p:pic>
      <p:pic>
        <p:nvPicPr>
          <p:cNvPr id="8" name="Picture 7"/>
          <p:cNvPicPr>
            <a:picLocks noChangeAspect="1"/>
          </p:cNvPicPr>
          <p:nvPr/>
        </p:nvPicPr>
        <p:blipFill>
          <a:blip r:embed="rId5"/>
          <a:stretch>
            <a:fillRect/>
          </a:stretch>
        </p:blipFill>
        <p:spPr>
          <a:xfrm>
            <a:off x="1295400" y="5181601"/>
            <a:ext cx="4627602" cy="1240734"/>
          </a:xfrm>
          <a:prstGeom prst="rect">
            <a:avLst/>
          </a:prstGeom>
        </p:spPr>
      </p:pic>
    </p:spTree>
    <p:extLst>
      <p:ext uri="{BB962C8B-B14F-4D97-AF65-F5344CB8AC3E}">
        <p14:creationId xmlns:p14="http://schemas.microsoft.com/office/powerpoint/2010/main" val="15668840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Value</a:t>
            </a:r>
            <a:endParaRPr lang="en-US" dirty="0"/>
          </a:p>
        </p:txBody>
      </p:sp>
      <p:sp>
        <p:nvSpPr>
          <p:cNvPr id="3" name="TextBox 2"/>
          <p:cNvSpPr txBox="1"/>
          <p:nvPr/>
        </p:nvSpPr>
        <p:spPr>
          <a:xfrm>
            <a:off x="273051" y="1066800"/>
            <a:ext cx="8108950" cy="923330"/>
          </a:xfrm>
          <a:prstGeom prst="rect">
            <a:avLst/>
          </a:prstGeom>
          <a:noFill/>
        </p:spPr>
        <p:txBody>
          <a:bodyPr wrap="square" rtlCol="0">
            <a:spAutoFit/>
          </a:bodyPr>
          <a:lstStyle/>
          <a:p>
            <a:r>
              <a:rPr lang="en-US" dirty="0" smtClean="0"/>
              <a:t>The expected value of a random variable is the sum of its values weighted by their probability. So, if </a:t>
            </a:r>
            <a:r>
              <a:rPr lang="en-US" dirty="0" smtClean="0">
                <a:latin typeface="Times New Roman"/>
                <a:cs typeface="Times New Roman"/>
              </a:rPr>
              <a:t>X</a:t>
            </a:r>
            <a:r>
              <a:rPr lang="en-US" dirty="0" smtClean="0"/>
              <a:t> is a random variable (e.g. lottery ticket pay-off, Gene expression value) and </a:t>
            </a:r>
            <a:r>
              <a:rPr lang="en-US" dirty="0" smtClean="0">
                <a:latin typeface="Times New Roman"/>
                <a:cs typeface="Times New Roman"/>
              </a:rPr>
              <a:t>x</a:t>
            </a:r>
            <a:r>
              <a:rPr lang="en-US" baseline="-25000" dirty="0" smtClean="0">
                <a:latin typeface="Times New Roman"/>
                <a:cs typeface="Times New Roman"/>
              </a:rPr>
              <a:t>i</a:t>
            </a:r>
            <a:r>
              <a:rPr lang="en-US" dirty="0" smtClean="0"/>
              <a:t> are its discrete values then:</a:t>
            </a:r>
            <a:endParaRPr lang="en-US" dirty="0"/>
          </a:p>
        </p:txBody>
      </p:sp>
      <p:pic>
        <p:nvPicPr>
          <p:cNvPr id="4" name="Picture 3"/>
          <p:cNvPicPr>
            <a:picLocks noChangeAspect="1"/>
          </p:cNvPicPr>
          <p:nvPr/>
        </p:nvPicPr>
        <p:blipFill>
          <a:blip r:embed="rId2"/>
          <a:stretch>
            <a:fillRect/>
          </a:stretch>
        </p:blipFill>
        <p:spPr>
          <a:xfrm>
            <a:off x="2133600" y="2514600"/>
            <a:ext cx="3924300" cy="1181100"/>
          </a:xfrm>
          <a:prstGeom prst="rect">
            <a:avLst/>
          </a:prstGeom>
        </p:spPr>
      </p:pic>
      <p:sp>
        <p:nvSpPr>
          <p:cNvPr id="5" name="TextBox 4"/>
          <p:cNvSpPr txBox="1"/>
          <p:nvPr/>
        </p:nvSpPr>
        <p:spPr>
          <a:xfrm>
            <a:off x="273051" y="4191000"/>
            <a:ext cx="8064500" cy="646331"/>
          </a:xfrm>
          <a:prstGeom prst="rect">
            <a:avLst/>
          </a:prstGeom>
          <a:noFill/>
        </p:spPr>
        <p:txBody>
          <a:bodyPr wrap="square" rtlCol="0">
            <a:spAutoFit/>
          </a:bodyPr>
          <a:lstStyle/>
          <a:p>
            <a:r>
              <a:rPr lang="en-US" dirty="0" smtClean="0"/>
              <a:t>The mean of observed values is an “unbiased” estimator of the expected value of the underlying distribution</a:t>
            </a:r>
            <a:endParaRPr lang="en-US" dirty="0"/>
          </a:p>
        </p:txBody>
      </p:sp>
    </p:spTree>
    <p:extLst>
      <p:ext uri="{BB962C8B-B14F-4D97-AF65-F5344CB8AC3E}">
        <p14:creationId xmlns:p14="http://schemas.microsoft.com/office/powerpoint/2010/main" val="19773486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majorFont>
      <a:minorFont>
        <a:latin typeface="Calisto MT"/>
        <a:ea typeface=""/>
        <a:cs typeface=""/>
        <a:font script="Jpan" typeface="ＭＳ Ｐ明朝"/>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33800</TotalTime>
  <Words>1789</Words>
  <Application>Microsoft Macintosh PowerPoint</Application>
  <PresentationFormat>On-screen Show (4:3)</PresentationFormat>
  <Paragraphs>243</Paragraphs>
  <Slides>30</Slides>
  <Notes>11</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30</vt:i4>
      </vt:variant>
    </vt:vector>
  </HeadingPairs>
  <TitlesOfParts>
    <vt:vector size="35" baseType="lpstr">
      <vt:lpstr>Office Theme</vt:lpstr>
      <vt:lpstr>Story</vt:lpstr>
      <vt:lpstr>1_Office Theme</vt:lpstr>
      <vt:lpstr>Worksheet</vt:lpstr>
      <vt:lpstr>Equation</vt:lpstr>
      <vt:lpstr>Week 4  FDR  Alignment</vt:lpstr>
      <vt:lpstr>Biology slowly becoming a “big data” science</vt:lpstr>
      <vt:lpstr>Statistical methods are deeply embedded – two concepts</vt:lpstr>
      <vt:lpstr>We can’t use a nominal p-value any longer</vt:lpstr>
      <vt:lpstr>The genome is large,  many things happen by chance</vt:lpstr>
      <vt:lpstr>Bonferroni correction is way to conservative</vt:lpstr>
      <vt:lpstr>How do we compute significance when we have this much data?</vt:lpstr>
      <vt:lpstr>A refresher in math notation</vt:lpstr>
      <vt:lpstr>Expected Value</vt:lpstr>
      <vt:lpstr>Problem formulation</vt:lpstr>
      <vt:lpstr>Definitions</vt:lpstr>
      <vt:lpstr>Example: Michelob strikes back</vt:lpstr>
      <vt:lpstr>Something is funny</vt:lpstr>
      <vt:lpstr>Can Schlitz detect which cities had undergone training?</vt:lpstr>
      <vt:lpstr>Can Schlitz detect which cities had undergone training?</vt:lpstr>
      <vt:lpstr>Can Schlitz detect which cities had undergone training?</vt:lpstr>
      <vt:lpstr>Lets get back to sequencing</vt:lpstr>
      <vt:lpstr>Our typical RNA quantification pipeline</vt:lpstr>
      <vt:lpstr>Alignment requires pre-processing</vt:lpstr>
      <vt:lpstr>PowerPoint Presentation</vt:lpstr>
      <vt:lpstr>Spaced seed alignment – Hashing the genome</vt:lpstr>
      <vt:lpstr>Spaced seed alignment – Mapping reads</vt:lpstr>
      <vt:lpstr>Mapping quality</vt:lpstr>
      <vt:lpstr>Mapping quality</vt:lpstr>
      <vt:lpstr>RNA-Seq Read mapping</vt:lpstr>
      <vt:lpstr>PowerPoint Presentation</vt:lpstr>
      <vt:lpstr>Short read alignment</vt:lpstr>
      <vt:lpstr>IGV: Integrative Genomics Viewer</vt:lpstr>
      <vt:lpstr>PowerPoint Presentation</vt:lpstr>
      <vt:lpstr>PowerPoint Presentation</vt:lpstr>
    </vt:vector>
  </TitlesOfParts>
  <Manager/>
  <Company>Univeristy of Massachusetts Medical School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Sequencing Bootcamp Week 4</dc:title>
  <dc:subject/>
  <dc:creator>Manuel Garber</dc:creator>
  <cp:keywords/>
  <dc:description/>
  <cp:lastModifiedBy>Manuel Garber</cp:lastModifiedBy>
  <cp:revision>479</cp:revision>
  <dcterms:created xsi:type="dcterms:W3CDTF">2011-10-09T20:27:20Z</dcterms:created>
  <dcterms:modified xsi:type="dcterms:W3CDTF">2015-11-05T13:46:39Z</dcterms:modified>
  <cp:category/>
</cp:coreProperties>
</file>